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</p:sldIdLst>
  <p:sldSz cy="7589525" cx="10698475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390">
          <p15:clr>
            <a:srgbClr val="A4A3A4"/>
          </p15:clr>
        </p15:guide>
        <p15:guide id="2" pos="33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4981EB7-B60E-4E27-A7BE-6764CA088E9C}">
  <a:tblStyle styleId="{A4981EB7-B60E-4E27-A7BE-6764CA088E9C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390" orient="horz"/>
        <p:guide pos="337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012485" y="685800"/>
            <a:ext cx="4833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1012485" y="685800"/>
            <a:ext cx="4833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64699" y="1098663"/>
            <a:ext cx="9969000" cy="30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116275" lIns="116275" spcFirstLastPara="1" rIns="116275" wrap="square" tIns="1162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64689" y="4181912"/>
            <a:ext cx="9969000" cy="11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64689" y="3173701"/>
            <a:ext cx="9969000" cy="124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64689" y="1700542"/>
            <a:ext cx="9969000" cy="50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746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64689" y="1700542"/>
            <a:ext cx="4680000" cy="50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5653905" y="1700542"/>
            <a:ext cx="4680000" cy="50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64689" y="819819"/>
            <a:ext cx="3285300" cy="1115100"/>
          </a:xfrm>
          <a:prstGeom prst="rect">
            <a:avLst/>
          </a:prstGeom>
          <a:noFill/>
          <a:ln>
            <a:noFill/>
          </a:ln>
        </p:spPr>
        <p:txBody>
          <a:bodyPr anchorCtr="0" anchor="b" bIns="116275" lIns="116275" spcFirstLastPara="1" rIns="116275" wrap="square" tIns="11627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64689" y="2050433"/>
            <a:ext cx="3285300" cy="46914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238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indent="-3238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573592" y="664222"/>
            <a:ext cx="7450200" cy="603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349238" y="-184"/>
            <a:ext cx="5349300" cy="7589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16275" lIns="116275" spcFirstLastPara="1" rIns="116275" wrap="square" tIns="1162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310635" y="1819619"/>
            <a:ext cx="4732800" cy="2187300"/>
          </a:xfrm>
          <a:prstGeom prst="rect">
            <a:avLst/>
          </a:prstGeom>
          <a:noFill/>
          <a:ln>
            <a:noFill/>
          </a:ln>
        </p:spPr>
        <p:txBody>
          <a:bodyPr anchorCtr="0" anchor="b" bIns="116275" lIns="116275" spcFirstLastPara="1" rIns="116275" wrap="square" tIns="1162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310635" y="4136096"/>
            <a:ext cx="4732800" cy="18225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5779212" y="1068414"/>
            <a:ext cx="4489200" cy="545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-3746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64689" y="6242453"/>
            <a:ext cx="70185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64689" y="1632150"/>
            <a:ext cx="9969000" cy="2897400"/>
          </a:xfrm>
          <a:prstGeom prst="rect">
            <a:avLst/>
          </a:prstGeom>
          <a:noFill/>
          <a:ln>
            <a:noFill/>
          </a:ln>
        </p:spPr>
        <p:txBody>
          <a:bodyPr anchorCtr="0" anchor="b" bIns="116275" lIns="116275" spcFirstLastPara="1" rIns="116275" wrap="square" tIns="1162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64689" y="4651286"/>
            <a:ext cx="9969000" cy="19194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7465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64689" y="1700542"/>
            <a:ext cx="9969000" cy="50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746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Arial"/>
              <a:buChar char="●"/>
              <a:defRPr b="0" i="0" sz="2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○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29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■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○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■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○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■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b="16747" l="0" r="0" t="12615"/>
          <a:stretch/>
        </p:blipFill>
        <p:spPr>
          <a:xfrm>
            <a:off x="3433670" y="0"/>
            <a:ext cx="531461" cy="5398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5" name="Google Shape;55;p13"/>
          <p:cNvGraphicFramePr/>
          <p:nvPr/>
        </p:nvGraphicFramePr>
        <p:xfrm>
          <a:off x="73400" y="3824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{A4981EB7-B60E-4E27-A7BE-6764CA088E9C}</a:tableStyleId>
              </a:tblPr>
              <a:tblGrid>
                <a:gridCol w="1116425"/>
                <a:gridCol w="3145500"/>
                <a:gridCol w="3145500"/>
                <a:gridCol w="3145500"/>
              </a:tblGrid>
              <a:tr h="3916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Group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AUTUMN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SPRING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SUMMER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459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EYFS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>
                        <a:alpha val="611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All about me - self portraits</a:t>
                      </a:r>
                      <a:endParaRPr b="1"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CC PSHE</a:t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Transient Art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Autumn Colours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Colour Mixing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>
                        <a:alpha val="611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Collage</a:t>
                      </a:r>
                      <a:endParaRPr b="1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CC- Literacy Little Red Thread- textiles/sewing</a:t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Colour Mixing - cold colours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Mother’s Day - Van Gogh Sunflowers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CC - Literacy Roy Lichtenstein Superhero Pop Art</a:t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Drawing - </a:t>
                      </a: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looking at pattern, shape and symmetry in nature</a:t>
                      </a:r>
                      <a:endParaRPr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CC UTW</a:t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Printing</a:t>
                      </a:r>
                      <a:endParaRPr b="1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Malleable</a:t>
                      </a:r>
                      <a:endParaRPr b="1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Materials and Textures</a:t>
                      </a:r>
                      <a:endParaRPr b="1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textures. senses and colour at the seaside</a:t>
                      </a:r>
                      <a:endParaRPr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CC Literacy The Storm Whale</a:t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857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1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Seasons </a:t>
                      </a:r>
                      <a:r>
                        <a:rPr b="1"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Painting &amp; Colour mixing</a:t>
                      </a:r>
                      <a:endParaRPr b="1"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CC - Science - Seasons</a:t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Sculpture and Architecture 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Henry Moore/ Antony Gormley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Painting</a:t>
                      </a:r>
                      <a:endParaRPr b="1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Van Gogh</a:t>
                      </a:r>
                      <a:endParaRPr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206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2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Observational Drawing </a:t>
                      </a:r>
                      <a:endParaRPr b="1" sz="1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Giuseppe Arcimboldo</a:t>
                      </a:r>
                      <a:endParaRPr sz="1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CC- Geography - Food and Farming</a:t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Science - Animals inc </a:t>
                      </a:r>
                      <a:r>
                        <a:rPr b="1" lang="en-GB" sz="110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Humans</a:t>
                      </a:r>
                      <a:r>
                        <a:rPr b="1" lang="en-GB" sz="110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Landscapes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Paint</a:t>
                      </a:r>
                      <a:r>
                        <a:rPr b="1"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and Collage</a:t>
                      </a:r>
                      <a:endParaRPr b="1"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Henri Rousseau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African Art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Shape and Craft</a:t>
                      </a:r>
                      <a:endParaRPr b="1"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Esther Mahlangu/Martin Bulinya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CC- Geography - Comparing Liverpool to Kenya</a:t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229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3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Tints, Tones and Shades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L.S Lowry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Shape and Line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Famous Buildings 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Zaha Hadid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Drawing</a:t>
                      </a:r>
                      <a:endParaRPr b="1" sz="1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Pop Art </a:t>
                      </a:r>
                      <a:endParaRPr b="1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Andy Warhol</a:t>
                      </a:r>
                      <a:endParaRPr b="1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229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4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Printing 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William Morris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Sculpture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Can we Change Places ?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Giles Gilbert Scott/ Antonio Gaudi/Dale Chihuly 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Fashion and Design</a:t>
                      </a:r>
                      <a:endParaRPr b="1" sz="1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Sonia Delaunay and Vivienne Westwood</a:t>
                      </a:r>
                      <a:endParaRPr sz="1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1033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5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City Scapes</a:t>
                      </a:r>
                      <a:endParaRPr b="1" sz="1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Painting and Mixed Media </a:t>
                      </a:r>
                      <a:endParaRPr b="1" sz="1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Charles Fazzino/Leonid Afremov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Viking Art</a:t>
                      </a:r>
                      <a:endParaRPr b="1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Drawing, Shading and Sculpture </a:t>
                      </a:r>
                      <a:endParaRPr b="1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1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Gustav Klimt</a:t>
                      </a:r>
                      <a:endParaRPr b="1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Collage </a:t>
                      </a:r>
                      <a:endParaRPr b="1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534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6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Street Art </a:t>
                      </a:r>
                      <a:r>
                        <a:rPr b="1"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-</a:t>
                      </a:r>
                      <a:r>
                        <a:rPr b="1"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Stencil Printing </a:t>
                      </a:r>
                      <a:endParaRPr b="1"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Banksy/Paul Curtis 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Portraiture and Mixed Media </a:t>
                      </a:r>
                      <a:endParaRPr b="1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Frida Kahlo</a:t>
                      </a:r>
                      <a:endParaRPr b="1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Refugee Art</a:t>
                      </a:r>
                      <a:endParaRPr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10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CC- RE - Edmund Rice Awards </a:t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1" sz="1100">
                        <a:solidFill>
                          <a:srgbClr val="0000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1627200" y="0"/>
            <a:ext cx="8478300" cy="4464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49804"/>
              </a:srgbClr>
            </a:outerShdw>
          </a:effectLst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1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Runnymede St. Edwards School Art Overview</a:t>
            </a:r>
            <a:endParaRPr b="0" i="0" sz="17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33682" y="-4"/>
            <a:ext cx="410143" cy="44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