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Lst>
  <p:sldSz cy="5143500" cx="9144000"/>
  <p:notesSz cx="6858000" cy="9144000"/>
  <p:embeddedFontLst>
    <p:embeddedFont>
      <p:font typeface="Bellota"/>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1035F73-D990-45C1-934C-06C794E52CDA}">
  <a:tblStyle styleId="{21035F73-D990-45C1-934C-06C794E52CDA}"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font" Target="fonts/Bellota-regular.fntdata"/><Relationship Id="rId25" Type="http://schemas.openxmlformats.org/officeDocument/2006/relationships/slide" Target="slides/slide19.xml"/><Relationship Id="rId28" Type="http://schemas.openxmlformats.org/officeDocument/2006/relationships/font" Target="fonts/Bellota-italic.fntdata"/><Relationship Id="rId27" Type="http://schemas.openxmlformats.org/officeDocument/2006/relationships/font" Target="fonts/Bellota-bold.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font" Target="fonts/Bellota-boldItalic.fntdata"/><Relationship Id="rId7" Type="http://schemas.openxmlformats.org/officeDocument/2006/relationships/slide" Target="slides/slide1.xml"/><Relationship Id="rId8" Type="http://schemas.openxmlformats.org/officeDocument/2006/relationships/slide" Target="slides/slide2.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108c37f0e41_1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108c37f0e41_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2bef6b40c7a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2bef6b40c7a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1075513250d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1075513250d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108c37f0e41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 name="Google Shape;114;g108c37f0e41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108c37f0e41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108c37f0e41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108c37f0e41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108c37f0e41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107eb2f5fbc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 name="Google Shape;141;g107eb2f5fbc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122e1a4434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122e1a4434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108c37f0e41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108c37f0e41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g108c37f0e41_2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7" name="Google Shape;177;g108c37f0e41_2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g108c37f0e41_2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4" name="Google Shape;184;g108c37f0e41_2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g11e703c3d7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1" name="Google Shape;191;g11e703c3d7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11e703c3d78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 name="Google Shape;198;g11e703c3d78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g11fa0b15570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5" name="Google Shape;205;g11fa0b15570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g11fa0b15570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11fa0b15570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g11fa0b15570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9" name="Google Shape;219;g11fa0b15570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11fa0b15570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11fa0b15570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g11fa0b15570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3" name="Google Shape;233;g11fa0b15570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g3dabe71834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0" name="Google Shape;240;g3dabe71834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 Id="rId3" Type="http://schemas.openxmlformats.org/officeDocument/2006/relationships/image" Target="../media/image5.png"/><Relationship Id="rId4" Type="http://schemas.openxmlformats.org/officeDocument/2006/relationships/image" Target="../media/image9.png"/><Relationship Id="rId10"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png"/><Relationship Id="rId6" Type="http://schemas.openxmlformats.org/officeDocument/2006/relationships/image" Target="../media/image3.png"/><Relationship Id="rId7" Type="http://schemas.openxmlformats.org/officeDocument/2006/relationships/image" Target="../media/image12.png"/><Relationship Id="rId8" Type="http://schemas.openxmlformats.org/officeDocument/2006/relationships/image" Target="../media/image10.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 name="Shape 10"/>
        <p:cNvGrpSpPr/>
        <p:nvPr/>
      </p:nvGrpSpPr>
      <p:grpSpPr>
        <a:xfrm>
          <a:off x="0" y="0"/>
          <a:ext cx="0" cy="0"/>
          <a:chOff x="0" y="0"/>
          <a:chExt cx="0" cy="0"/>
        </a:xfrm>
      </p:grpSpPr>
      <p:sp>
        <p:nvSpPr>
          <p:cNvPr id="11" name="Google Shape;11;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2" name="Google Shape;12;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3" name="Google Shape;13;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4" name="Shape 14"/>
        <p:cNvGrpSpPr/>
        <p:nvPr/>
      </p:nvGrpSpPr>
      <p:grpSpPr>
        <a:xfrm>
          <a:off x="0" y="0"/>
          <a:ext cx="0" cy="0"/>
          <a:chOff x="0" y="0"/>
          <a:chExt cx="0" cy="0"/>
        </a:xfrm>
      </p:grpSpPr>
      <p:sp>
        <p:nvSpPr>
          <p:cNvPr id="15" name="Google Shape;15;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6" name="Google Shape;16;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sp>
        <p:nvSpPr>
          <p:cNvPr id="18" name="Google Shape;18;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9" name="Google Shape;19;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0" name="Google Shape;20;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1" name="Shape 21"/>
        <p:cNvGrpSpPr/>
        <p:nvPr/>
      </p:nvGrpSpPr>
      <p:grpSpPr>
        <a:xfrm>
          <a:off x="0" y="0"/>
          <a:ext cx="0" cy="0"/>
          <a:chOff x="0" y="0"/>
          <a:chExt cx="0" cy="0"/>
        </a:xfrm>
      </p:grpSpPr>
      <p:sp>
        <p:nvSpPr>
          <p:cNvPr id="22" name="Google Shape;22;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3" name="Google Shape;23;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5" name="Google Shape;25;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6" name="Shape 26"/>
        <p:cNvGrpSpPr/>
        <p:nvPr/>
      </p:nvGrpSpPr>
      <p:grpSpPr>
        <a:xfrm>
          <a:off x="0" y="0"/>
          <a:ext cx="0" cy="0"/>
          <a:chOff x="0" y="0"/>
          <a:chExt cx="0" cy="0"/>
        </a:xfrm>
      </p:grpSpPr>
      <p:sp>
        <p:nvSpPr>
          <p:cNvPr id="27" name="Google Shape;27;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8" name="Google Shape;28;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9" name="Shape 29"/>
        <p:cNvGrpSpPr/>
        <p:nvPr/>
      </p:nvGrpSpPr>
      <p:grpSpPr>
        <a:xfrm>
          <a:off x="0" y="0"/>
          <a:ext cx="0" cy="0"/>
          <a:chOff x="0" y="0"/>
          <a:chExt cx="0" cy="0"/>
        </a:xfrm>
      </p:grpSpPr>
      <p:sp>
        <p:nvSpPr>
          <p:cNvPr id="30" name="Google Shape;30;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1" name="Google Shape;31;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2" name="Google Shape;32;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3" name="Shape 33"/>
        <p:cNvGrpSpPr/>
        <p:nvPr/>
      </p:nvGrpSpPr>
      <p:grpSpPr>
        <a:xfrm>
          <a:off x="0" y="0"/>
          <a:ext cx="0" cy="0"/>
          <a:chOff x="0" y="0"/>
          <a:chExt cx="0" cy="0"/>
        </a:xfrm>
      </p:grpSpPr>
      <p:sp>
        <p:nvSpPr>
          <p:cNvPr id="34" name="Google Shape;34;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5" name="Google Shape;35;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6" name="Shape 36"/>
        <p:cNvGrpSpPr/>
        <p:nvPr/>
      </p:nvGrpSpPr>
      <p:grpSpPr>
        <a:xfrm>
          <a:off x="0" y="0"/>
          <a:ext cx="0" cy="0"/>
          <a:chOff x="0" y="0"/>
          <a:chExt cx="0" cy="0"/>
        </a:xfrm>
      </p:grpSpPr>
      <p:sp>
        <p:nvSpPr>
          <p:cNvPr id="37" name="Google Shape;37;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9" name="Google Shape;39;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0" name="Google Shape;40;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1" name="Google Shape;41;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2" name="Shape 42"/>
        <p:cNvGrpSpPr/>
        <p:nvPr/>
      </p:nvGrpSpPr>
      <p:grpSpPr>
        <a:xfrm>
          <a:off x="0" y="0"/>
          <a:ext cx="0" cy="0"/>
          <a:chOff x="0" y="0"/>
          <a:chExt cx="0" cy="0"/>
        </a:xfrm>
      </p:grpSpPr>
      <p:sp>
        <p:nvSpPr>
          <p:cNvPr id="43" name="Google Shape;43;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4" name="Google Shape;44;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5" name="Shape 45"/>
        <p:cNvGrpSpPr/>
        <p:nvPr/>
      </p:nvGrpSpPr>
      <p:grpSpPr>
        <a:xfrm>
          <a:off x="0" y="0"/>
          <a:ext cx="0" cy="0"/>
          <a:chOff x="0" y="0"/>
          <a:chExt cx="0" cy="0"/>
        </a:xfrm>
      </p:grpSpPr>
      <p:sp>
        <p:nvSpPr>
          <p:cNvPr id="46" name="Google Shape;46;p11"/>
          <p:cNvSpPr/>
          <p:nvPr/>
        </p:nvSpPr>
        <p:spPr>
          <a:xfrm>
            <a:off x="2420875" y="2835200"/>
            <a:ext cx="2151000" cy="2230500"/>
          </a:xfrm>
          <a:prstGeom prst="rect">
            <a:avLst/>
          </a:prstGeom>
          <a:solidFill>
            <a:srgbClr val="CFE2F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11"/>
          <p:cNvSpPr/>
          <p:nvPr/>
        </p:nvSpPr>
        <p:spPr>
          <a:xfrm>
            <a:off x="234700" y="2825450"/>
            <a:ext cx="2151000" cy="2230500"/>
          </a:xfrm>
          <a:prstGeom prst="rect">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11"/>
          <p:cNvSpPr/>
          <p:nvPr/>
        </p:nvSpPr>
        <p:spPr>
          <a:xfrm>
            <a:off x="220000" y="584150"/>
            <a:ext cx="2151000" cy="2230500"/>
          </a:xfrm>
          <a:prstGeom prst="rect">
            <a:avLst/>
          </a:prstGeom>
          <a:solidFill>
            <a:srgbClr val="F4CC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11"/>
          <p:cNvSpPr/>
          <p:nvPr/>
        </p:nvSpPr>
        <p:spPr>
          <a:xfrm>
            <a:off x="2420875" y="584150"/>
            <a:ext cx="2151000" cy="2230500"/>
          </a:xfrm>
          <a:prstGeom prst="rect">
            <a:avLst/>
          </a:prstGeom>
          <a:solidFill>
            <a:srgbClr val="FCE5CD"/>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11"/>
          <p:cNvSpPr/>
          <p:nvPr/>
        </p:nvSpPr>
        <p:spPr>
          <a:xfrm>
            <a:off x="4588975" y="2835200"/>
            <a:ext cx="2151000" cy="2230500"/>
          </a:xfrm>
          <a:prstGeom prst="rect">
            <a:avLst/>
          </a:prstGeom>
          <a:solidFill>
            <a:srgbClr val="D9D2E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11"/>
          <p:cNvSpPr/>
          <p:nvPr/>
        </p:nvSpPr>
        <p:spPr>
          <a:xfrm>
            <a:off x="4571875" y="584150"/>
            <a:ext cx="2185200" cy="2230500"/>
          </a:xfrm>
          <a:prstGeom prst="rect">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52" name="Google Shape;52;p11"/>
          <p:cNvPicPr preferRelativeResize="0"/>
          <p:nvPr/>
        </p:nvPicPr>
        <p:blipFill rotWithShape="1">
          <a:blip r:embed="rId2">
            <a:alphaModFix amt="11000"/>
          </a:blip>
          <a:srcRect b="16748" l="22015" r="0" t="12616"/>
          <a:stretch/>
        </p:blipFill>
        <p:spPr>
          <a:xfrm>
            <a:off x="0" y="0"/>
            <a:ext cx="3949150" cy="5143500"/>
          </a:xfrm>
          <a:prstGeom prst="rect">
            <a:avLst/>
          </a:prstGeom>
          <a:noFill/>
          <a:ln>
            <a:noFill/>
          </a:ln>
        </p:spPr>
      </p:pic>
      <p:sp>
        <p:nvSpPr>
          <p:cNvPr id="53" name="Google Shape;53;p11"/>
          <p:cNvSpPr/>
          <p:nvPr/>
        </p:nvSpPr>
        <p:spPr>
          <a:xfrm>
            <a:off x="6777325" y="584150"/>
            <a:ext cx="2151000" cy="2230500"/>
          </a:xfrm>
          <a:prstGeom prst="rect">
            <a:avLst/>
          </a:prstGeom>
          <a:solidFill>
            <a:srgbClr val="D9EAD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11"/>
          <p:cNvSpPr/>
          <p:nvPr/>
        </p:nvSpPr>
        <p:spPr>
          <a:xfrm>
            <a:off x="6777325" y="2835200"/>
            <a:ext cx="2151000" cy="2230500"/>
          </a:xfrm>
          <a:prstGeom prst="rect">
            <a:avLst/>
          </a:prstGeom>
          <a:solidFill>
            <a:srgbClr val="EAD1D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aphicFrame>
        <p:nvGraphicFramePr>
          <p:cNvPr id="55" name="Google Shape;55;p11"/>
          <p:cNvGraphicFramePr/>
          <p:nvPr/>
        </p:nvGraphicFramePr>
        <p:xfrm>
          <a:off x="215800" y="585200"/>
          <a:ext cx="3000000" cy="3000000"/>
        </p:xfrm>
        <a:graphic>
          <a:graphicData uri="http://schemas.openxmlformats.org/drawingml/2006/table">
            <a:tbl>
              <a:tblPr>
                <a:noFill/>
                <a:tableStyleId>{21035F73-D990-45C1-934C-06C794E52CDA}</a:tableStyleId>
              </a:tblPr>
              <a:tblGrid>
                <a:gridCol w="2178100"/>
                <a:gridCol w="2178100"/>
                <a:gridCol w="2178100"/>
                <a:gridCol w="2178100"/>
              </a:tblGrid>
              <a:tr h="2240250">
                <a:tc>
                  <a:txBody>
                    <a:bodyPr/>
                    <a:lstStyle/>
                    <a:p>
                      <a:pPr indent="0" lvl="0" marL="0" rtl="0" algn="l">
                        <a:lnSpc>
                          <a:spcPct val="100000"/>
                        </a:lnSpc>
                        <a:spcBef>
                          <a:spcPts val="0"/>
                        </a:spcBef>
                        <a:spcAft>
                          <a:spcPts val="0"/>
                        </a:spcAft>
                        <a:buNone/>
                      </a:pPr>
                      <a:r>
                        <a:rPr b="1" lang="en-GB" sz="900" u="sng">
                          <a:solidFill>
                            <a:srgbClr val="222222"/>
                          </a:solidFill>
                          <a:latin typeface="Bellota"/>
                          <a:ea typeface="Bellota"/>
                          <a:cs typeface="Bellota"/>
                          <a:sym typeface="Bellota"/>
                        </a:rPr>
                        <a:t>Celebrate Jesus’ values in all we do</a:t>
                      </a:r>
                      <a:endParaRPr b="1" sz="900" u="sng">
                        <a:latin typeface="Bellota"/>
                        <a:ea typeface="Bellota"/>
                        <a:cs typeface="Bellota"/>
                        <a:sym typeface="Bellota"/>
                      </a:endParaRPr>
                    </a:p>
                    <a:p>
                      <a:pPr indent="0" lvl="0" marL="0" rtl="0" algn="l">
                        <a:lnSpc>
                          <a:spcPct val="100000"/>
                        </a:lnSpc>
                        <a:spcBef>
                          <a:spcPts val="500"/>
                        </a:spcBef>
                        <a:spcAft>
                          <a:spcPts val="500"/>
                        </a:spcAft>
                        <a:buNone/>
                      </a:pPr>
                      <a:r>
                        <a:t/>
                      </a:r>
                      <a:endParaRPr b="1" sz="900" u="sng">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00000"/>
                        </a:lnSpc>
                        <a:spcBef>
                          <a:spcPts val="0"/>
                        </a:spcBef>
                        <a:spcAft>
                          <a:spcPts val="0"/>
                        </a:spcAft>
                        <a:buNone/>
                      </a:pPr>
                      <a:r>
                        <a:rPr b="1" lang="en-GB" sz="900" u="sng">
                          <a:solidFill>
                            <a:srgbClr val="222222"/>
                          </a:solidFill>
                          <a:latin typeface="Bellota"/>
                          <a:ea typeface="Bellota"/>
                          <a:cs typeface="Bellota"/>
                          <a:sym typeface="Bellota"/>
                        </a:rPr>
                        <a:t>Grow, through talking about our beliefs</a:t>
                      </a:r>
                      <a:endParaRPr b="1" sz="900" u="sng">
                        <a:latin typeface="Bellota"/>
                        <a:ea typeface="Bellota"/>
                        <a:cs typeface="Bellota"/>
                        <a:sym typeface="Bellota"/>
                      </a:endParaRPr>
                    </a:p>
                    <a:p>
                      <a:pPr indent="0" lvl="0" marL="0" rtl="0" algn="l">
                        <a:lnSpc>
                          <a:spcPct val="100000"/>
                        </a:lnSpc>
                        <a:spcBef>
                          <a:spcPts val="500"/>
                        </a:spcBef>
                        <a:spcAft>
                          <a:spcPts val="500"/>
                        </a:spcAft>
                        <a:buNone/>
                      </a:pPr>
                      <a:r>
                        <a:t/>
                      </a:r>
                      <a:endParaRPr b="1" sz="900" u="sng">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00000"/>
                        </a:lnSpc>
                        <a:spcBef>
                          <a:spcPts val="0"/>
                        </a:spcBef>
                        <a:spcAft>
                          <a:spcPts val="0"/>
                        </a:spcAft>
                        <a:buNone/>
                      </a:pPr>
                      <a:r>
                        <a:rPr b="1" lang="en-GB" sz="900" u="sng">
                          <a:solidFill>
                            <a:srgbClr val="222222"/>
                          </a:solidFill>
                          <a:latin typeface="Bellota"/>
                          <a:ea typeface="Bellota"/>
                          <a:cs typeface="Bellota"/>
                          <a:sym typeface="Bellota"/>
                        </a:rPr>
                        <a:t>Build an inclusive community in school and beyond</a:t>
                      </a:r>
                      <a:endParaRPr b="1" sz="900" u="sng">
                        <a:latin typeface="Bellota"/>
                        <a:ea typeface="Bellota"/>
                        <a:cs typeface="Bellota"/>
                        <a:sym typeface="Bellota"/>
                      </a:endParaRPr>
                    </a:p>
                    <a:p>
                      <a:pPr indent="0" lvl="0" marL="0" rtl="0" algn="l">
                        <a:lnSpc>
                          <a:spcPct val="100000"/>
                        </a:lnSpc>
                        <a:spcBef>
                          <a:spcPts val="500"/>
                        </a:spcBef>
                        <a:spcAft>
                          <a:spcPts val="500"/>
                        </a:spcAft>
                        <a:buNone/>
                      </a:pPr>
                      <a:r>
                        <a:t/>
                      </a:r>
                      <a:endParaRPr b="1" sz="900" u="sng">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00000"/>
                        </a:lnSpc>
                        <a:spcBef>
                          <a:spcPts val="0"/>
                        </a:spcBef>
                        <a:spcAft>
                          <a:spcPts val="0"/>
                        </a:spcAft>
                        <a:buNone/>
                      </a:pPr>
                      <a:r>
                        <a:rPr b="1" lang="en-GB" sz="900" u="sng">
                          <a:solidFill>
                            <a:srgbClr val="222222"/>
                          </a:solidFill>
                          <a:latin typeface="Bellota"/>
                          <a:ea typeface="Bellota"/>
                          <a:cs typeface="Bellota"/>
                          <a:sym typeface="Bellota"/>
                        </a:rPr>
                        <a:t>Help people who need it</a:t>
                      </a:r>
                      <a:endParaRPr b="1" sz="900" u="sng">
                        <a:latin typeface="Bellota"/>
                        <a:ea typeface="Bellota"/>
                        <a:cs typeface="Bellota"/>
                        <a:sym typeface="Bellota"/>
                      </a:endParaRPr>
                    </a:p>
                    <a:p>
                      <a:pPr indent="0" lvl="0" marL="0" rtl="0" algn="l">
                        <a:lnSpc>
                          <a:spcPct val="100000"/>
                        </a:lnSpc>
                        <a:spcBef>
                          <a:spcPts val="500"/>
                        </a:spcBef>
                        <a:spcAft>
                          <a:spcPts val="500"/>
                        </a:spcAft>
                        <a:buNone/>
                      </a:pPr>
                      <a:r>
                        <a:t/>
                      </a:r>
                      <a:endParaRPr b="1" sz="900" u="sng">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2240250">
                <a:tc>
                  <a:txBody>
                    <a:bodyPr/>
                    <a:lstStyle/>
                    <a:p>
                      <a:pPr indent="0" lvl="0" marL="0" rtl="0" algn="l">
                        <a:lnSpc>
                          <a:spcPct val="100000"/>
                        </a:lnSpc>
                        <a:spcBef>
                          <a:spcPts val="0"/>
                        </a:spcBef>
                        <a:spcAft>
                          <a:spcPts val="0"/>
                        </a:spcAft>
                        <a:buNone/>
                      </a:pPr>
                      <a:r>
                        <a:rPr b="1" lang="en-GB" sz="900" u="sng">
                          <a:solidFill>
                            <a:srgbClr val="222222"/>
                          </a:solidFill>
                          <a:latin typeface="Bellota"/>
                          <a:ea typeface="Bellota"/>
                          <a:cs typeface="Bellota"/>
                          <a:sym typeface="Bellota"/>
                        </a:rPr>
                        <a:t>Be the best I can be</a:t>
                      </a:r>
                      <a:endParaRPr b="1" sz="900" u="sng">
                        <a:latin typeface="Bellota"/>
                        <a:ea typeface="Bellota"/>
                        <a:cs typeface="Bellota"/>
                        <a:sym typeface="Bellota"/>
                      </a:endParaRPr>
                    </a:p>
                    <a:p>
                      <a:pPr indent="0" lvl="0" marL="0" rtl="0" algn="l">
                        <a:lnSpc>
                          <a:spcPct val="100000"/>
                        </a:lnSpc>
                        <a:spcBef>
                          <a:spcPts val="500"/>
                        </a:spcBef>
                        <a:spcAft>
                          <a:spcPts val="500"/>
                        </a:spcAft>
                        <a:buNone/>
                      </a:pPr>
                      <a:r>
                        <a:t/>
                      </a:r>
                      <a:endParaRPr b="1" sz="900" u="sng">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00000"/>
                        </a:lnSpc>
                        <a:spcBef>
                          <a:spcPts val="0"/>
                        </a:spcBef>
                        <a:spcAft>
                          <a:spcPts val="0"/>
                        </a:spcAft>
                        <a:buNone/>
                      </a:pPr>
                      <a:r>
                        <a:rPr b="1" lang="en-GB" sz="900" u="sng">
                          <a:solidFill>
                            <a:srgbClr val="222222"/>
                          </a:solidFill>
                          <a:latin typeface="Bellota"/>
                          <a:ea typeface="Bellota"/>
                          <a:cs typeface="Bellota"/>
                          <a:sym typeface="Bellota"/>
                        </a:rPr>
                        <a:t>Create a better future for everyone</a:t>
                      </a:r>
                      <a:endParaRPr b="1" sz="900" u="sng">
                        <a:latin typeface="Bellota"/>
                        <a:ea typeface="Bellota"/>
                        <a:cs typeface="Bellota"/>
                        <a:sym typeface="Bellota"/>
                      </a:endParaRPr>
                    </a:p>
                    <a:p>
                      <a:pPr indent="0" lvl="0" marL="0" rtl="0" algn="l">
                        <a:lnSpc>
                          <a:spcPct val="100000"/>
                        </a:lnSpc>
                        <a:spcBef>
                          <a:spcPts val="500"/>
                        </a:spcBef>
                        <a:spcAft>
                          <a:spcPts val="0"/>
                        </a:spcAft>
                        <a:buClr>
                          <a:schemeClr val="dk1"/>
                        </a:buClr>
                        <a:buSzPts val="1100"/>
                        <a:buFont typeface="Arial"/>
                        <a:buNone/>
                      </a:pPr>
                      <a:r>
                        <a:t/>
                      </a:r>
                      <a:endParaRPr b="1" sz="900" u="sng">
                        <a:solidFill>
                          <a:schemeClr val="dk1"/>
                        </a:solidFill>
                        <a:latin typeface="Bellota"/>
                        <a:ea typeface="Bellota"/>
                        <a:cs typeface="Bellota"/>
                        <a:sym typeface="Bellota"/>
                      </a:endParaRPr>
                    </a:p>
                    <a:p>
                      <a:pPr indent="0" lvl="0" marL="0" rtl="0" algn="l">
                        <a:lnSpc>
                          <a:spcPct val="100000"/>
                        </a:lnSpc>
                        <a:spcBef>
                          <a:spcPts val="500"/>
                        </a:spcBef>
                        <a:spcAft>
                          <a:spcPts val="0"/>
                        </a:spcAft>
                        <a:buClr>
                          <a:schemeClr val="dk1"/>
                        </a:buClr>
                        <a:buSzPts val="1100"/>
                        <a:buFont typeface="Arial"/>
                        <a:buNone/>
                      </a:pPr>
                      <a:r>
                        <a:t/>
                      </a:r>
                      <a:endParaRPr b="1" sz="900" u="sng">
                        <a:solidFill>
                          <a:schemeClr val="dk1"/>
                        </a:solidFill>
                        <a:latin typeface="Bellota"/>
                        <a:ea typeface="Bellota"/>
                        <a:cs typeface="Bellota"/>
                        <a:sym typeface="Bellota"/>
                      </a:endParaRPr>
                    </a:p>
                    <a:p>
                      <a:pPr indent="0" lvl="0" marL="0" rtl="0" algn="l">
                        <a:lnSpc>
                          <a:spcPct val="100000"/>
                        </a:lnSpc>
                        <a:spcBef>
                          <a:spcPts val="500"/>
                        </a:spcBef>
                        <a:spcAft>
                          <a:spcPts val="500"/>
                        </a:spcAft>
                        <a:buNone/>
                      </a:pPr>
                      <a:r>
                        <a:t/>
                      </a:r>
                      <a:endParaRPr b="1" sz="900" u="sng">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00000"/>
                        </a:lnSpc>
                        <a:spcBef>
                          <a:spcPts val="0"/>
                        </a:spcBef>
                        <a:spcAft>
                          <a:spcPts val="0"/>
                        </a:spcAft>
                        <a:buNone/>
                      </a:pPr>
                      <a:r>
                        <a:rPr b="1" lang="en-GB" sz="900" u="sng">
                          <a:solidFill>
                            <a:srgbClr val="222222"/>
                          </a:solidFill>
                          <a:latin typeface="Bellota"/>
                          <a:ea typeface="Bellota"/>
                          <a:cs typeface="Bellota"/>
                          <a:sym typeface="Bellota"/>
                        </a:rPr>
                        <a:t>Live by Jesus’ example-Education as a Christian calling</a:t>
                      </a:r>
                      <a:endParaRPr b="1" sz="900" u="sng">
                        <a:solidFill>
                          <a:srgbClr val="222222"/>
                        </a:solidFill>
                        <a:latin typeface="Bellota"/>
                        <a:ea typeface="Bellota"/>
                        <a:cs typeface="Bellota"/>
                        <a:sym typeface="Bellota"/>
                      </a:endParaRPr>
                    </a:p>
                    <a:p>
                      <a:pPr indent="0" lvl="0" marL="0" rtl="0" algn="l">
                        <a:lnSpc>
                          <a:spcPct val="100000"/>
                        </a:lnSpc>
                        <a:spcBef>
                          <a:spcPts val="500"/>
                        </a:spcBef>
                        <a:spcAft>
                          <a:spcPts val="500"/>
                        </a:spcAft>
                        <a:buNone/>
                      </a:pPr>
                      <a:r>
                        <a:t/>
                      </a:r>
                      <a:endParaRPr b="1" sz="900" u="sng">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00000"/>
                        </a:lnSpc>
                        <a:spcBef>
                          <a:spcPts val="0"/>
                        </a:spcBef>
                        <a:spcAft>
                          <a:spcPts val="0"/>
                        </a:spcAft>
                        <a:buNone/>
                      </a:pPr>
                      <a:r>
                        <a:rPr b="1" lang="en-GB" sz="900" u="sng">
                          <a:solidFill>
                            <a:srgbClr val="222222"/>
                          </a:solidFill>
                          <a:latin typeface="Bellota"/>
                          <a:ea typeface="Bellota"/>
                          <a:cs typeface="Bellota"/>
                          <a:sym typeface="Bellota"/>
                        </a:rPr>
                        <a:t>Care for one another and our world</a:t>
                      </a:r>
                      <a:endParaRPr b="1" sz="900" u="sng">
                        <a:latin typeface="Bellota"/>
                        <a:ea typeface="Bellota"/>
                        <a:cs typeface="Bellota"/>
                        <a:sym typeface="Bellota"/>
                      </a:endParaRPr>
                    </a:p>
                    <a:p>
                      <a:pPr indent="0" lvl="0" marL="0" rtl="0" algn="l">
                        <a:lnSpc>
                          <a:spcPct val="100000"/>
                        </a:lnSpc>
                        <a:spcBef>
                          <a:spcPts val="500"/>
                        </a:spcBef>
                        <a:spcAft>
                          <a:spcPts val="500"/>
                        </a:spcAft>
                        <a:buNone/>
                      </a:pPr>
                      <a:r>
                        <a:t/>
                      </a:r>
                      <a:endParaRPr b="1" sz="900" u="sng">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bl>
          </a:graphicData>
        </a:graphic>
      </p:graphicFrame>
      <p:sp>
        <p:nvSpPr>
          <p:cNvPr id="56" name="Google Shape;56;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pic>
        <p:nvPicPr>
          <p:cNvPr id="57" name="Google Shape;57;p11"/>
          <p:cNvPicPr preferRelativeResize="0"/>
          <p:nvPr/>
        </p:nvPicPr>
        <p:blipFill rotWithShape="1">
          <a:blip r:embed="rId3">
            <a:alphaModFix/>
          </a:blip>
          <a:srcRect b="6790" l="19618" r="53126" t="45493"/>
          <a:stretch/>
        </p:blipFill>
        <p:spPr>
          <a:xfrm>
            <a:off x="4107825" y="2368200"/>
            <a:ext cx="439800" cy="4071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pic>
        <p:nvPicPr>
          <p:cNvPr id="58" name="Google Shape;58;p11"/>
          <p:cNvPicPr preferRelativeResize="0"/>
          <p:nvPr/>
        </p:nvPicPr>
        <p:blipFill rotWithShape="1">
          <a:blip r:embed="rId4">
            <a:alphaModFix/>
          </a:blip>
          <a:srcRect b="8846" l="19808" r="52938" t="43439"/>
          <a:stretch/>
        </p:blipFill>
        <p:spPr>
          <a:xfrm>
            <a:off x="6284446" y="2368197"/>
            <a:ext cx="439800" cy="407100"/>
          </a:xfrm>
          <a:prstGeom prst="ellipse">
            <a:avLst/>
          </a:prstGeom>
          <a:noFill/>
          <a:ln cap="flat" cmpd="sng" w="9525">
            <a:solidFill>
              <a:schemeClr val="dk1"/>
            </a:solidFill>
            <a:prstDash val="solid"/>
            <a:round/>
            <a:headEnd len="sm" w="sm" type="none"/>
            <a:tailEnd len="sm" w="sm" type="none"/>
          </a:ln>
          <a:effectLst>
            <a:outerShdw blurRad="157163" rotWithShape="0" algn="bl" dir="2760000" dist="76200">
              <a:srgbClr val="000000">
                <a:alpha val="50000"/>
              </a:srgbClr>
            </a:outerShdw>
          </a:effectLst>
        </p:spPr>
      </p:pic>
      <p:pic>
        <p:nvPicPr>
          <p:cNvPr id="59" name="Google Shape;59;p11"/>
          <p:cNvPicPr preferRelativeResize="0"/>
          <p:nvPr/>
        </p:nvPicPr>
        <p:blipFill rotWithShape="1">
          <a:blip r:embed="rId5">
            <a:alphaModFix/>
          </a:blip>
          <a:srcRect b="13173" l="19361" r="53386" t="39114"/>
          <a:stretch/>
        </p:blipFill>
        <p:spPr>
          <a:xfrm>
            <a:off x="8436827" y="2368203"/>
            <a:ext cx="439800" cy="4071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pic>
        <p:nvPicPr>
          <p:cNvPr id="60" name="Google Shape;60;p11"/>
          <p:cNvPicPr preferRelativeResize="0"/>
          <p:nvPr/>
        </p:nvPicPr>
        <p:blipFill rotWithShape="1">
          <a:blip r:embed="rId6">
            <a:alphaModFix/>
          </a:blip>
          <a:srcRect b="9830" l="19996" r="52751" t="42454"/>
          <a:stretch/>
        </p:blipFill>
        <p:spPr>
          <a:xfrm>
            <a:off x="1900378" y="2368203"/>
            <a:ext cx="439800" cy="4071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pic>
        <p:nvPicPr>
          <p:cNvPr id="61" name="Google Shape;61;p11"/>
          <p:cNvPicPr preferRelativeResize="0"/>
          <p:nvPr/>
        </p:nvPicPr>
        <p:blipFill rotWithShape="1">
          <a:blip r:embed="rId7">
            <a:alphaModFix/>
          </a:blip>
          <a:srcRect b="24358" l="26453" r="52982" t="39086"/>
          <a:stretch/>
        </p:blipFill>
        <p:spPr>
          <a:xfrm>
            <a:off x="6284452" y="4612102"/>
            <a:ext cx="439800" cy="407100"/>
          </a:xfrm>
          <a:prstGeom prst="ellipse">
            <a:avLst/>
          </a:prstGeom>
          <a:noFill/>
          <a:ln cap="flat" cmpd="sng" w="9525">
            <a:solidFill>
              <a:schemeClr val="dk2"/>
            </a:solidFill>
            <a:prstDash val="solid"/>
            <a:round/>
            <a:headEnd len="sm" w="sm" type="none"/>
            <a:tailEnd len="sm" w="sm" type="none"/>
          </a:ln>
          <a:effectLst>
            <a:outerShdw blurRad="185738" rotWithShape="0" algn="bl" dir="3300000" dist="95250">
              <a:srgbClr val="000000">
                <a:alpha val="50000"/>
              </a:srgbClr>
            </a:outerShdw>
          </a:effectLst>
        </p:spPr>
      </p:pic>
      <p:pic>
        <p:nvPicPr>
          <p:cNvPr id="62" name="Google Shape;62;p11"/>
          <p:cNvPicPr preferRelativeResize="0"/>
          <p:nvPr/>
        </p:nvPicPr>
        <p:blipFill>
          <a:blip r:embed="rId8">
            <a:alphaModFix/>
          </a:blip>
          <a:stretch>
            <a:fillRect/>
          </a:stretch>
        </p:blipFill>
        <p:spPr>
          <a:xfrm>
            <a:off x="4096438" y="4612101"/>
            <a:ext cx="439800" cy="407100"/>
          </a:xfrm>
          <a:prstGeom prst="ellipse">
            <a:avLst/>
          </a:prstGeom>
          <a:noFill/>
          <a:ln cap="flat" cmpd="sng" w="9525">
            <a:solidFill>
              <a:schemeClr val="dk2"/>
            </a:solidFill>
            <a:prstDash val="solid"/>
            <a:round/>
            <a:headEnd len="sm" w="sm" type="none"/>
            <a:tailEnd len="sm" w="sm" type="none"/>
          </a:ln>
          <a:effectLst>
            <a:outerShdw blurRad="157163" rotWithShape="0" algn="bl" dir="2760000" dist="76200">
              <a:srgbClr val="000000">
                <a:alpha val="50000"/>
              </a:srgbClr>
            </a:outerShdw>
          </a:effectLst>
        </p:spPr>
      </p:pic>
      <p:pic>
        <p:nvPicPr>
          <p:cNvPr id="63" name="Google Shape;63;p11"/>
          <p:cNvPicPr preferRelativeResize="0"/>
          <p:nvPr/>
        </p:nvPicPr>
        <p:blipFill rotWithShape="1">
          <a:blip r:embed="rId9">
            <a:alphaModFix/>
          </a:blip>
          <a:srcRect b="7851" l="0" r="7029" t="0"/>
          <a:stretch/>
        </p:blipFill>
        <p:spPr>
          <a:xfrm>
            <a:off x="8436825" y="4612099"/>
            <a:ext cx="439800" cy="407100"/>
          </a:xfrm>
          <a:prstGeom prst="ellipse">
            <a:avLst/>
          </a:prstGeom>
          <a:noFill/>
          <a:ln cap="flat" cmpd="sng" w="9525">
            <a:solidFill>
              <a:schemeClr val="dk2"/>
            </a:solidFill>
            <a:prstDash val="solid"/>
            <a:round/>
            <a:headEnd len="sm" w="sm" type="none"/>
            <a:tailEnd len="sm" w="sm" type="none"/>
          </a:ln>
          <a:effectLst>
            <a:outerShdw blurRad="157163" rotWithShape="0" algn="bl" dir="2760000" dist="76200">
              <a:srgbClr val="000000">
                <a:alpha val="50000"/>
              </a:srgbClr>
            </a:outerShdw>
          </a:effectLst>
        </p:spPr>
      </p:pic>
      <p:pic>
        <p:nvPicPr>
          <p:cNvPr id="64" name="Google Shape;64;p11"/>
          <p:cNvPicPr preferRelativeResize="0"/>
          <p:nvPr/>
        </p:nvPicPr>
        <p:blipFill>
          <a:blip r:embed="rId10">
            <a:alphaModFix/>
          </a:blip>
          <a:stretch>
            <a:fillRect/>
          </a:stretch>
        </p:blipFill>
        <p:spPr>
          <a:xfrm>
            <a:off x="1908450" y="4612099"/>
            <a:ext cx="439800" cy="407100"/>
          </a:xfrm>
          <a:prstGeom prst="ellipse">
            <a:avLst/>
          </a:prstGeom>
          <a:noFill/>
          <a:ln cap="flat" cmpd="sng" w="9525">
            <a:solidFill>
              <a:schemeClr val="dk2"/>
            </a:solidFill>
            <a:prstDash val="solid"/>
            <a:round/>
            <a:headEnd len="sm" w="sm" type="none"/>
            <a:tailEnd len="sm" w="sm" type="none"/>
          </a:ln>
          <a:effectLst>
            <a:outerShdw blurRad="157163" rotWithShape="0" algn="bl" dir="2760000" dist="76200">
              <a:srgbClr val="000000">
                <a:alpha val="50000"/>
              </a:srgbClr>
            </a:outerShdw>
          </a:effectLst>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5" name="Shape 65"/>
        <p:cNvGrpSpPr/>
        <p:nvPr/>
      </p:nvGrpSpPr>
      <p:grpSpPr>
        <a:xfrm>
          <a:off x="0" y="0"/>
          <a:ext cx="0" cy="0"/>
          <a:chOff x="0" y="0"/>
          <a:chExt cx="0" cy="0"/>
        </a:xfrm>
      </p:grpSpPr>
      <p:sp>
        <p:nvSpPr>
          <p:cNvPr id="66" name="Google Shape;66;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pic>
        <p:nvPicPr>
          <p:cNvPr id="67" name="Google Shape;67;p12"/>
          <p:cNvPicPr preferRelativeResize="0"/>
          <p:nvPr/>
        </p:nvPicPr>
        <p:blipFill rotWithShape="1">
          <a:blip r:embed="rId2">
            <a:alphaModFix amt="11000"/>
          </a:blip>
          <a:srcRect b="16748" l="22015" r="0" t="12616"/>
          <a:stretch/>
        </p:blipFill>
        <p:spPr>
          <a:xfrm>
            <a:off x="0" y="0"/>
            <a:ext cx="3949150" cy="51435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Font typeface="Bellota"/>
              <a:buNone/>
              <a:defRPr sz="2800">
                <a:solidFill>
                  <a:schemeClr val="dk1"/>
                </a:solidFill>
                <a:latin typeface="Bellota"/>
                <a:ea typeface="Bellota"/>
                <a:cs typeface="Bellota"/>
                <a:sym typeface="Bellota"/>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Font typeface="Bellota"/>
              <a:buChar char="●"/>
              <a:defRPr sz="1800">
                <a:solidFill>
                  <a:schemeClr val="dk2"/>
                </a:solidFill>
                <a:latin typeface="Bellota"/>
                <a:ea typeface="Bellota"/>
                <a:cs typeface="Bellota"/>
                <a:sym typeface="Bellota"/>
              </a:defRPr>
            </a:lvl1pPr>
            <a:lvl2pPr indent="-317500" lvl="1" marL="914400">
              <a:lnSpc>
                <a:spcPct val="115000"/>
              </a:lnSpc>
              <a:spcBef>
                <a:spcPts val="0"/>
              </a:spcBef>
              <a:spcAft>
                <a:spcPts val="0"/>
              </a:spcAft>
              <a:buClr>
                <a:schemeClr val="dk2"/>
              </a:buClr>
              <a:buSzPts val="1400"/>
              <a:buFont typeface="Bellota"/>
              <a:buChar char="○"/>
              <a:defRPr>
                <a:solidFill>
                  <a:schemeClr val="dk2"/>
                </a:solidFill>
                <a:latin typeface="Bellota"/>
                <a:ea typeface="Bellota"/>
                <a:cs typeface="Bellota"/>
                <a:sym typeface="Bellota"/>
              </a:defRPr>
            </a:lvl2pPr>
            <a:lvl3pPr indent="-317500" lvl="2" marL="1371600">
              <a:lnSpc>
                <a:spcPct val="115000"/>
              </a:lnSpc>
              <a:spcBef>
                <a:spcPts val="0"/>
              </a:spcBef>
              <a:spcAft>
                <a:spcPts val="0"/>
              </a:spcAft>
              <a:buClr>
                <a:schemeClr val="dk2"/>
              </a:buClr>
              <a:buSzPts val="1400"/>
              <a:buFont typeface="Bellota"/>
              <a:buChar char="■"/>
              <a:defRPr>
                <a:solidFill>
                  <a:schemeClr val="dk2"/>
                </a:solidFill>
                <a:latin typeface="Bellota"/>
                <a:ea typeface="Bellota"/>
                <a:cs typeface="Bellota"/>
                <a:sym typeface="Bellota"/>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
        <p:nvSpPr>
          <p:cNvPr id="9" name="Google Shape;9;p1"/>
          <p:cNvSpPr txBox="1"/>
          <p:nvPr/>
        </p:nvSpPr>
        <p:spPr>
          <a:xfrm>
            <a:off x="568975" y="1137950"/>
            <a:ext cx="955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Bellota"/>
              <a:ea typeface="Bellota"/>
              <a:cs typeface="Bellota"/>
              <a:sym typeface="Bellota"/>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15.png"/><Relationship Id="rId4" Type="http://schemas.openxmlformats.org/officeDocument/2006/relationships/image" Target="../media/image1.png"/><Relationship Id="rId11" Type="http://schemas.openxmlformats.org/officeDocument/2006/relationships/image" Target="../media/image6.png"/><Relationship Id="rId10" Type="http://schemas.openxmlformats.org/officeDocument/2006/relationships/image" Target="../media/image4.png"/><Relationship Id="rId9"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9.png"/><Relationship Id="rId7" Type="http://schemas.openxmlformats.org/officeDocument/2006/relationships/image" Target="../media/image3.png"/><Relationship Id="rId8" Type="http://schemas.openxmlformats.org/officeDocument/2006/relationships/image" Target="../media/image1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xml"/><Relationship Id="rId3" Type="http://schemas.openxmlformats.org/officeDocument/2006/relationships/image" Target="../media/image24.png"/><Relationship Id="rId4" Type="http://schemas.openxmlformats.org/officeDocument/2006/relationships/image" Target="../media/image12.png"/><Relationship Id="rId11" Type="http://schemas.openxmlformats.org/officeDocument/2006/relationships/image" Target="../media/image6.png"/><Relationship Id="rId10" Type="http://schemas.openxmlformats.org/officeDocument/2006/relationships/image" Target="../media/image4.png"/><Relationship Id="rId9" Type="http://schemas.openxmlformats.org/officeDocument/2006/relationships/image" Target="../media/image9.png"/><Relationship Id="rId5" Type="http://schemas.openxmlformats.org/officeDocument/2006/relationships/image" Target="../media/image1.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5.png"/></Relationships>
</file>

<file path=ppt/slides/_rels/slide3.xml.rels><?xml version="1.0" encoding="UTF-8" standalone="yes"?><Relationships xmlns="http://schemas.openxmlformats.org/package/2006/relationships"><Relationship Id="rId11" Type="http://schemas.openxmlformats.org/officeDocument/2006/relationships/image" Target="../media/image12.png"/><Relationship Id="rId10" Type="http://schemas.openxmlformats.org/officeDocument/2006/relationships/image" Target="../media/image10.png"/><Relationship Id="rId13" Type="http://schemas.openxmlformats.org/officeDocument/2006/relationships/image" Target="../media/image4.png"/><Relationship Id="rId12" Type="http://schemas.openxmlformats.org/officeDocument/2006/relationships/image" Target="../media/image3.png"/><Relationship Id="rId1" Type="http://schemas.openxmlformats.org/officeDocument/2006/relationships/slideLayout" Target="../slideLayouts/slideLayout11.xml"/><Relationship Id="rId2" Type="http://schemas.openxmlformats.org/officeDocument/2006/relationships/notesSlide" Target="../notesSlides/notesSlide3.xml"/><Relationship Id="rId3"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5.png"/><Relationship Id="rId5" Type="http://schemas.openxmlformats.org/officeDocument/2006/relationships/image" Target="../media/image24.png"/><Relationship Id="rId6" Type="http://schemas.openxmlformats.org/officeDocument/2006/relationships/image" Target="../media/image9.png"/><Relationship Id="rId7" Type="http://schemas.openxmlformats.org/officeDocument/2006/relationships/image" Target="../media/image1.png"/><Relationship Id="rId8"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xml"/><Relationship Id="rId3"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xml"/><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11" Type="http://schemas.openxmlformats.org/officeDocument/2006/relationships/image" Target="../media/image8.png"/><Relationship Id="rId10" Type="http://schemas.openxmlformats.org/officeDocument/2006/relationships/image" Target="../media/image6.png"/><Relationship Id="rId1" Type="http://schemas.openxmlformats.org/officeDocument/2006/relationships/slideLayout" Target="../slideLayouts/slideLayout11.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1.png"/><Relationship Id="rId9" Type="http://schemas.openxmlformats.org/officeDocument/2006/relationships/image" Target="../media/image4.png"/><Relationship Id="rId5" Type="http://schemas.openxmlformats.org/officeDocument/2006/relationships/image" Target="../media/image9.png"/><Relationship Id="rId6" Type="http://schemas.openxmlformats.org/officeDocument/2006/relationships/image" Target="../media/image3.png"/><Relationship Id="rId7" Type="http://schemas.openxmlformats.org/officeDocument/2006/relationships/image" Target="../media/image12.png"/><Relationship Id="rId8"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8.xml"/><Relationship Id="rId3" Type="http://schemas.openxmlformats.org/officeDocument/2006/relationships/image" Target="../media/image2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9.xml"/><Relationship Id="rId3" Type="http://schemas.openxmlformats.org/officeDocument/2006/relationships/image" Target="../media/image2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0.xml"/><Relationship Id="rId3" Type="http://schemas.openxmlformats.org/officeDocument/2006/relationships/image" Target="../media/image1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1.xml"/><Relationship Id="rId3"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2.xml"/><Relationship Id="rId3" Type="http://schemas.openxmlformats.org/officeDocument/2006/relationships/image" Target="../media/image1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3.xml"/><Relationship Id="rId3"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4.xml"/><Relationship Id="rId3"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5.xml"/><Relationship Id="rId3" Type="http://schemas.openxmlformats.org/officeDocument/2006/relationships/image" Target="../media/image2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6.xml"/><Relationship Id="rId3" Type="http://schemas.openxmlformats.org/officeDocument/2006/relationships/image" Target="../media/image2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7.xml"/><Relationship Id="rId3" Type="http://schemas.openxmlformats.org/officeDocument/2006/relationships/image" Target="../media/image1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8.xml"/><Relationship Id="rId3" Type="http://schemas.openxmlformats.org/officeDocument/2006/relationships/image" Target="../media/image1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sp>
        <p:nvSpPr>
          <p:cNvPr id="72" name="Google Shape;72;p13"/>
          <p:cNvSpPr txBox="1"/>
          <p:nvPr/>
        </p:nvSpPr>
        <p:spPr>
          <a:xfrm>
            <a:off x="0" y="148975"/>
            <a:ext cx="9144000" cy="1046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2800">
                <a:latin typeface="Bellota"/>
                <a:ea typeface="Bellota"/>
                <a:cs typeface="Bellota"/>
                <a:sym typeface="Bellota"/>
              </a:rPr>
              <a:t>The 8 Essentials Curriculum at Runnymede St.Edward’s</a:t>
            </a:r>
            <a:endParaRPr b="1" sz="2800">
              <a:latin typeface="Bellota"/>
              <a:ea typeface="Bellota"/>
              <a:cs typeface="Bellota"/>
              <a:sym typeface="Bellota"/>
            </a:endParaRPr>
          </a:p>
        </p:txBody>
      </p:sp>
      <p:pic>
        <p:nvPicPr>
          <p:cNvPr id="73" name="Google Shape;73;p13"/>
          <p:cNvPicPr preferRelativeResize="0"/>
          <p:nvPr/>
        </p:nvPicPr>
        <p:blipFill rotWithShape="1">
          <a:blip r:embed="rId3">
            <a:alphaModFix/>
          </a:blip>
          <a:srcRect b="63520" l="29883" r="16010" t="7785"/>
          <a:stretch/>
        </p:blipFill>
        <p:spPr>
          <a:xfrm>
            <a:off x="2768775" y="1076531"/>
            <a:ext cx="3657600" cy="36576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pic>
        <p:nvPicPr>
          <p:cNvPr id="74" name="Google Shape;74;p13"/>
          <p:cNvPicPr preferRelativeResize="0"/>
          <p:nvPr/>
        </p:nvPicPr>
        <p:blipFill rotWithShape="1">
          <a:blip r:embed="rId4">
            <a:alphaModFix/>
          </a:blip>
          <a:srcRect b="13173" l="19361" r="53386" t="39114"/>
          <a:stretch/>
        </p:blipFill>
        <p:spPr>
          <a:xfrm>
            <a:off x="1976351" y="1897954"/>
            <a:ext cx="720000" cy="7200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pic>
        <p:nvPicPr>
          <p:cNvPr id="75" name="Google Shape;75;p13"/>
          <p:cNvPicPr preferRelativeResize="0"/>
          <p:nvPr/>
        </p:nvPicPr>
        <p:blipFill rotWithShape="1">
          <a:blip r:embed="rId5">
            <a:alphaModFix/>
          </a:blip>
          <a:srcRect b="6790" l="19618" r="53126" t="45493"/>
          <a:stretch/>
        </p:blipFill>
        <p:spPr>
          <a:xfrm>
            <a:off x="5833945" y="863163"/>
            <a:ext cx="720000" cy="7200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pic>
        <p:nvPicPr>
          <p:cNvPr id="76" name="Google Shape;76;p13"/>
          <p:cNvPicPr preferRelativeResize="0"/>
          <p:nvPr/>
        </p:nvPicPr>
        <p:blipFill rotWithShape="1">
          <a:blip r:embed="rId6">
            <a:alphaModFix/>
          </a:blip>
          <a:srcRect b="8846" l="19808" r="52938" t="43439"/>
          <a:stretch/>
        </p:blipFill>
        <p:spPr>
          <a:xfrm>
            <a:off x="6498789" y="2934271"/>
            <a:ext cx="720000" cy="7200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pic>
        <p:nvPicPr>
          <p:cNvPr id="77" name="Google Shape;77;p13"/>
          <p:cNvPicPr preferRelativeResize="0"/>
          <p:nvPr/>
        </p:nvPicPr>
        <p:blipFill rotWithShape="1">
          <a:blip r:embed="rId7">
            <a:alphaModFix/>
          </a:blip>
          <a:srcRect b="9830" l="19996" r="52751" t="42454"/>
          <a:stretch/>
        </p:blipFill>
        <p:spPr>
          <a:xfrm>
            <a:off x="1925201" y="2932738"/>
            <a:ext cx="720000" cy="7200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pic>
        <p:nvPicPr>
          <p:cNvPr id="78" name="Google Shape;78;p13"/>
          <p:cNvPicPr preferRelativeResize="0"/>
          <p:nvPr/>
        </p:nvPicPr>
        <p:blipFill rotWithShape="1">
          <a:blip r:embed="rId8">
            <a:alphaModFix/>
          </a:blip>
          <a:srcRect b="24358" l="26453" r="52982" t="39086"/>
          <a:stretch/>
        </p:blipFill>
        <p:spPr>
          <a:xfrm>
            <a:off x="2480500" y="863163"/>
            <a:ext cx="720000" cy="720000"/>
          </a:xfrm>
          <a:prstGeom prst="ellipse">
            <a:avLst/>
          </a:prstGeom>
          <a:noFill/>
          <a:ln cap="flat" cmpd="sng" w="9525">
            <a:solidFill>
              <a:schemeClr val="dk2"/>
            </a:solidFill>
            <a:prstDash val="solid"/>
            <a:round/>
            <a:headEnd len="sm" w="sm" type="none"/>
            <a:tailEnd len="sm" w="sm" type="none"/>
          </a:ln>
          <a:effectLst>
            <a:outerShdw blurRad="185738" rotWithShape="0" algn="bl" dir="3300000" dist="95250">
              <a:srgbClr val="000000">
                <a:alpha val="50000"/>
              </a:srgbClr>
            </a:outerShdw>
          </a:effectLst>
        </p:spPr>
      </p:pic>
      <p:pic>
        <p:nvPicPr>
          <p:cNvPr id="79" name="Google Shape;79;p13"/>
          <p:cNvPicPr preferRelativeResize="0"/>
          <p:nvPr/>
        </p:nvPicPr>
        <p:blipFill>
          <a:blip r:embed="rId9">
            <a:alphaModFix/>
          </a:blip>
          <a:stretch>
            <a:fillRect/>
          </a:stretch>
        </p:blipFill>
        <p:spPr>
          <a:xfrm>
            <a:off x="2414724" y="3967538"/>
            <a:ext cx="720000" cy="720000"/>
          </a:xfrm>
          <a:prstGeom prst="ellipse">
            <a:avLst/>
          </a:prstGeom>
          <a:noFill/>
          <a:ln cap="flat" cmpd="sng" w="9525">
            <a:solidFill>
              <a:schemeClr val="dk2"/>
            </a:solidFill>
            <a:prstDash val="solid"/>
            <a:round/>
            <a:headEnd len="sm" w="sm" type="none"/>
            <a:tailEnd len="sm" w="sm" type="none"/>
          </a:ln>
        </p:spPr>
      </p:pic>
      <p:pic>
        <p:nvPicPr>
          <p:cNvPr id="80" name="Google Shape;80;p13"/>
          <p:cNvPicPr preferRelativeResize="0"/>
          <p:nvPr/>
        </p:nvPicPr>
        <p:blipFill rotWithShape="1">
          <a:blip r:embed="rId10">
            <a:alphaModFix/>
          </a:blip>
          <a:srcRect b="7851" l="0" r="7029" t="0"/>
          <a:stretch/>
        </p:blipFill>
        <p:spPr>
          <a:xfrm>
            <a:off x="5965475" y="3969813"/>
            <a:ext cx="720000" cy="720000"/>
          </a:xfrm>
          <a:prstGeom prst="ellipse">
            <a:avLst/>
          </a:prstGeom>
          <a:noFill/>
          <a:ln cap="flat" cmpd="sng" w="9525">
            <a:solidFill>
              <a:schemeClr val="dk2"/>
            </a:solidFill>
            <a:prstDash val="solid"/>
            <a:round/>
            <a:headEnd len="sm" w="sm" type="none"/>
            <a:tailEnd len="sm" w="sm" type="none"/>
          </a:ln>
        </p:spPr>
      </p:pic>
      <p:pic>
        <p:nvPicPr>
          <p:cNvPr id="81" name="Google Shape;81;p13"/>
          <p:cNvPicPr preferRelativeResize="0"/>
          <p:nvPr/>
        </p:nvPicPr>
        <p:blipFill>
          <a:blip r:embed="rId11">
            <a:alphaModFix/>
          </a:blip>
          <a:stretch>
            <a:fillRect/>
          </a:stretch>
        </p:blipFill>
        <p:spPr>
          <a:xfrm>
            <a:off x="6498800" y="1898713"/>
            <a:ext cx="720000" cy="720000"/>
          </a:xfrm>
          <a:prstGeom prst="ellipse">
            <a:avLst/>
          </a:prstGeom>
          <a:noFill/>
          <a:ln cap="flat" cmpd="sng" w="9525">
            <a:solidFill>
              <a:schemeClr val="dk2"/>
            </a:solidFill>
            <a:prstDash val="solid"/>
            <a:round/>
            <a:headEnd len="sm" w="sm" type="none"/>
            <a:tailEnd len="sm" w="sm" type="none"/>
          </a:ln>
          <a:effectLst>
            <a:outerShdw blurRad="157163" rotWithShape="0" algn="bl" dir="2760000" dist="76200">
              <a:srgbClr val="000000">
                <a:alpha val="50000"/>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pic>
        <p:nvPicPr>
          <p:cNvPr id="86" name="Google Shape;86;p14"/>
          <p:cNvPicPr preferRelativeResize="0"/>
          <p:nvPr/>
        </p:nvPicPr>
        <p:blipFill>
          <a:blip r:embed="rId3">
            <a:alphaModFix/>
          </a:blip>
          <a:stretch>
            <a:fillRect/>
          </a:stretch>
        </p:blipFill>
        <p:spPr>
          <a:xfrm>
            <a:off x="2808775" y="0"/>
            <a:ext cx="3526426" cy="4991099"/>
          </a:xfrm>
          <a:prstGeom prst="rect">
            <a:avLst/>
          </a:prstGeom>
          <a:noFill/>
          <a:ln>
            <a:noFill/>
          </a:ln>
        </p:spPr>
      </p:pic>
      <p:pic>
        <p:nvPicPr>
          <p:cNvPr id="87" name="Google Shape;87;p14"/>
          <p:cNvPicPr preferRelativeResize="0"/>
          <p:nvPr/>
        </p:nvPicPr>
        <p:blipFill rotWithShape="1">
          <a:blip r:embed="rId4">
            <a:alphaModFix/>
          </a:blip>
          <a:srcRect b="24358" l="26453" r="52982" t="39086"/>
          <a:stretch/>
        </p:blipFill>
        <p:spPr>
          <a:xfrm>
            <a:off x="6014700" y="1283913"/>
            <a:ext cx="720000" cy="720000"/>
          </a:xfrm>
          <a:prstGeom prst="ellipse">
            <a:avLst/>
          </a:prstGeom>
          <a:noFill/>
          <a:ln cap="flat" cmpd="sng" w="9525">
            <a:solidFill>
              <a:schemeClr val="dk2"/>
            </a:solidFill>
            <a:prstDash val="solid"/>
            <a:round/>
            <a:headEnd len="sm" w="sm" type="none"/>
            <a:tailEnd len="sm" w="sm" type="none"/>
          </a:ln>
          <a:effectLst>
            <a:outerShdw blurRad="185738" rotWithShape="0" algn="bl" dir="3300000" dist="95250">
              <a:srgbClr val="000000">
                <a:alpha val="50000"/>
              </a:srgbClr>
            </a:outerShdw>
          </a:effectLst>
        </p:spPr>
      </p:pic>
      <p:pic>
        <p:nvPicPr>
          <p:cNvPr id="88" name="Google Shape;88;p14"/>
          <p:cNvPicPr preferRelativeResize="0"/>
          <p:nvPr/>
        </p:nvPicPr>
        <p:blipFill rotWithShape="1">
          <a:blip r:embed="rId5">
            <a:alphaModFix/>
          </a:blip>
          <a:srcRect b="13173" l="19361" r="53386" t="39114"/>
          <a:stretch/>
        </p:blipFill>
        <p:spPr>
          <a:xfrm>
            <a:off x="2259626" y="1283929"/>
            <a:ext cx="720000" cy="7200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pic>
        <p:nvPicPr>
          <p:cNvPr id="89" name="Google Shape;89;p14"/>
          <p:cNvPicPr preferRelativeResize="0"/>
          <p:nvPr/>
        </p:nvPicPr>
        <p:blipFill rotWithShape="1">
          <a:blip r:embed="rId6">
            <a:alphaModFix/>
          </a:blip>
          <a:srcRect b="9830" l="19996" r="52751" t="42454"/>
          <a:stretch/>
        </p:blipFill>
        <p:spPr>
          <a:xfrm>
            <a:off x="6406051" y="2690813"/>
            <a:ext cx="720000" cy="7200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pic>
        <p:nvPicPr>
          <p:cNvPr id="90" name="Google Shape;90;p14"/>
          <p:cNvPicPr preferRelativeResize="0"/>
          <p:nvPr/>
        </p:nvPicPr>
        <p:blipFill>
          <a:blip r:embed="rId7">
            <a:alphaModFix/>
          </a:blip>
          <a:stretch>
            <a:fillRect/>
          </a:stretch>
        </p:blipFill>
        <p:spPr>
          <a:xfrm>
            <a:off x="6885049" y="563913"/>
            <a:ext cx="720000" cy="720000"/>
          </a:xfrm>
          <a:prstGeom prst="ellipse">
            <a:avLst/>
          </a:prstGeom>
          <a:noFill/>
          <a:ln cap="flat" cmpd="sng" w="9525">
            <a:solidFill>
              <a:schemeClr val="dk2"/>
            </a:solidFill>
            <a:prstDash val="solid"/>
            <a:round/>
            <a:headEnd len="sm" w="sm" type="none"/>
            <a:tailEnd len="sm" w="sm" type="none"/>
          </a:ln>
        </p:spPr>
      </p:pic>
      <p:pic>
        <p:nvPicPr>
          <p:cNvPr id="91" name="Google Shape;91;p14"/>
          <p:cNvPicPr preferRelativeResize="0"/>
          <p:nvPr/>
        </p:nvPicPr>
        <p:blipFill rotWithShape="1">
          <a:blip r:embed="rId8">
            <a:alphaModFix/>
          </a:blip>
          <a:srcRect b="6790" l="19618" r="53126" t="45493"/>
          <a:stretch/>
        </p:blipFill>
        <p:spPr>
          <a:xfrm>
            <a:off x="2394445" y="4097713"/>
            <a:ext cx="720000" cy="7200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pic>
        <p:nvPicPr>
          <p:cNvPr id="92" name="Google Shape;92;p14"/>
          <p:cNvPicPr preferRelativeResize="0"/>
          <p:nvPr/>
        </p:nvPicPr>
        <p:blipFill rotWithShape="1">
          <a:blip r:embed="rId9">
            <a:alphaModFix/>
          </a:blip>
          <a:srcRect b="8846" l="19808" r="52938" t="43439"/>
          <a:stretch/>
        </p:blipFill>
        <p:spPr>
          <a:xfrm>
            <a:off x="1381189" y="563921"/>
            <a:ext cx="720000" cy="7200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pic>
        <p:nvPicPr>
          <p:cNvPr id="93" name="Google Shape;93;p14"/>
          <p:cNvPicPr preferRelativeResize="0"/>
          <p:nvPr/>
        </p:nvPicPr>
        <p:blipFill rotWithShape="1">
          <a:blip r:embed="rId10">
            <a:alphaModFix/>
          </a:blip>
          <a:srcRect b="7851" l="0" r="7029" t="0"/>
          <a:stretch/>
        </p:blipFill>
        <p:spPr>
          <a:xfrm>
            <a:off x="5954975" y="4097713"/>
            <a:ext cx="720000" cy="720000"/>
          </a:xfrm>
          <a:prstGeom prst="ellipse">
            <a:avLst/>
          </a:prstGeom>
          <a:noFill/>
          <a:ln cap="flat" cmpd="sng" w="9525">
            <a:solidFill>
              <a:schemeClr val="dk2"/>
            </a:solidFill>
            <a:prstDash val="solid"/>
            <a:round/>
            <a:headEnd len="sm" w="sm" type="none"/>
            <a:tailEnd len="sm" w="sm" type="none"/>
          </a:ln>
        </p:spPr>
      </p:pic>
      <p:pic>
        <p:nvPicPr>
          <p:cNvPr id="94" name="Google Shape;94;p14"/>
          <p:cNvPicPr preferRelativeResize="0"/>
          <p:nvPr/>
        </p:nvPicPr>
        <p:blipFill>
          <a:blip r:embed="rId11">
            <a:alphaModFix/>
          </a:blip>
          <a:stretch>
            <a:fillRect/>
          </a:stretch>
        </p:blipFill>
        <p:spPr>
          <a:xfrm>
            <a:off x="1965325" y="2690813"/>
            <a:ext cx="720000" cy="720000"/>
          </a:xfrm>
          <a:prstGeom prst="ellipse">
            <a:avLst/>
          </a:prstGeom>
          <a:noFill/>
          <a:ln cap="flat" cmpd="sng" w="9525">
            <a:solidFill>
              <a:schemeClr val="dk2"/>
            </a:solidFill>
            <a:prstDash val="solid"/>
            <a:round/>
            <a:headEnd len="sm" w="sm" type="none"/>
            <a:tailEnd len="sm" w="sm" type="none"/>
          </a:ln>
          <a:effectLst>
            <a:outerShdw blurRad="157163" rotWithShape="0" algn="bl" dir="2760000" dist="76200">
              <a:srgbClr val="000000">
                <a:alpha val="50000"/>
              </a:srgbClr>
            </a:outerShdw>
          </a:effectLst>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15"/>
          <p:cNvSpPr txBox="1"/>
          <p:nvPr/>
        </p:nvSpPr>
        <p:spPr>
          <a:xfrm>
            <a:off x="549925" y="684350"/>
            <a:ext cx="8279400" cy="4109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Clr>
                <a:schemeClr val="dk1"/>
              </a:buClr>
              <a:buSzPts val="1100"/>
              <a:buFont typeface="Arial"/>
              <a:buNone/>
            </a:pPr>
            <a:r>
              <a:rPr b="1" lang="en-GB" sz="1500">
                <a:solidFill>
                  <a:schemeClr val="dk1"/>
                </a:solidFill>
                <a:latin typeface="Bellota"/>
                <a:ea typeface="Bellota"/>
                <a:cs typeface="Bellota"/>
                <a:sym typeface="Bellota"/>
              </a:rPr>
              <a:t>Heavenly Father, hear our call.</a:t>
            </a:r>
            <a:br>
              <a:rPr b="1" lang="en-GB" sz="1500">
                <a:solidFill>
                  <a:schemeClr val="dk1"/>
                </a:solidFill>
                <a:latin typeface="Bellota"/>
                <a:ea typeface="Bellota"/>
                <a:cs typeface="Bellota"/>
                <a:sym typeface="Bellota"/>
              </a:rPr>
            </a:br>
            <a:r>
              <a:rPr b="1" lang="en-GB" sz="1500">
                <a:solidFill>
                  <a:schemeClr val="dk1"/>
                </a:solidFill>
                <a:latin typeface="Bellota"/>
                <a:ea typeface="Bellota"/>
                <a:cs typeface="Bellota"/>
                <a:sym typeface="Bellota"/>
              </a:rPr>
              <a:t> Guide us and bless us, one and all.</a:t>
            </a:r>
            <a:br>
              <a:rPr b="1" lang="en-GB" sz="1500">
                <a:solidFill>
                  <a:schemeClr val="dk1"/>
                </a:solidFill>
                <a:latin typeface="Bellota"/>
                <a:ea typeface="Bellota"/>
                <a:cs typeface="Bellota"/>
                <a:sym typeface="Bellota"/>
              </a:rPr>
            </a:br>
            <a:r>
              <a:rPr b="1" lang="en-GB" sz="1500">
                <a:solidFill>
                  <a:schemeClr val="dk1"/>
                </a:solidFill>
                <a:latin typeface="Bellota"/>
                <a:ea typeface="Bellota"/>
                <a:cs typeface="Bellota"/>
                <a:sym typeface="Bellota"/>
              </a:rPr>
              <a:t> With Edward’s strength and Edmund’s grace,</a:t>
            </a:r>
            <a:br>
              <a:rPr b="1" lang="en-GB" sz="1500">
                <a:solidFill>
                  <a:schemeClr val="dk1"/>
                </a:solidFill>
                <a:latin typeface="Bellota"/>
                <a:ea typeface="Bellota"/>
                <a:cs typeface="Bellota"/>
                <a:sym typeface="Bellota"/>
              </a:rPr>
            </a:br>
            <a:r>
              <a:rPr b="1" lang="en-GB" sz="1500">
                <a:solidFill>
                  <a:schemeClr val="dk1"/>
                </a:solidFill>
                <a:latin typeface="Bellota"/>
                <a:ea typeface="Bellota"/>
                <a:cs typeface="Bellota"/>
                <a:sym typeface="Bellota"/>
              </a:rPr>
              <a:t> Help us love you in this place.</a:t>
            </a:r>
            <a:endParaRPr b="1" sz="1500">
              <a:solidFill>
                <a:schemeClr val="dk1"/>
              </a:solidFill>
              <a:latin typeface="Bellota"/>
              <a:ea typeface="Bellota"/>
              <a:cs typeface="Bellota"/>
              <a:sym typeface="Bellota"/>
            </a:endParaRPr>
          </a:p>
          <a:p>
            <a:pPr indent="0" lvl="0" marL="0" rtl="0" algn="l">
              <a:lnSpc>
                <a:spcPct val="115000"/>
              </a:lnSpc>
              <a:spcBef>
                <a:spcPts val="1200"/>
              </a:spcBef>
              <a:spcAft>
                <a:spcPts val="0"/>
              </a:spcAft>
              <a:buClr>
                <a:schemeClr val="dk1"/>
              </a:buClr>
              <a:buSzPts val="1100"/>
              <a:buFont typeface="Arial"/>
              <a:buNone/>
            </a:pPr>
            <a:r>
              <a:rPr b="1" lang="en-GB" sz="1500">
                <a:solidFill>
                  <a:schemeClr val="dk1"/>
                </a:solidFill>
                <a:latin typeface="Bellota"/>
                <a:ea typeface="Bellota"/>
                <a:cs typeface="Bellota"/>
                <a:sym typeface="Bellota"/>
              </a:rPr>
              <a:t>Proud in spirit, strong and true,</a:t>
            </a:r>
            <a:br>
              <a:rPr b="1" lang="en-GB" sz="1500">
                <a:solidFill>
                  <a:schemeClr val="dk1"/>
                </a:solidFill>
                <a:latin typeface="Bellota"/>
                <a:ea typeface="Bellota"/>
                <a:cs typeface="Bellota"/>
                <a:sym typeface="Bellota"/>
              </a:rPr>
            </a:br>
            <a:r>
              <a:rPr b="1" lang="en-GB" sz="1500">
                <a:solidFill>
                  <a:schemeClr val="dk1"/>
                </a:solidFill>
                <a:latin typeface="Bellota"/>
                <a:ea typeface="Bellota"/>
                <a:cs typeface="Bellota"/>
                <a:sym typeface="Bellota"/>
              </a:rPr>
              <a:t> Working hard in all we do.</a:t>
            </a:r>
            <a:br>
              <a:rPr b="1" lang="en-GB" sz="1500">
                <a:solidFill>
                  <a:schemeClr val="dk1"/>
                </a:solidFill>
                <a:latin typeface="Bellota"/>
                <a:ea typeface="Bellota"/>
                <a:cs typeface="Bellota"/>
                <a:sym typeface="Bellota"/>
              </a:rPr>
            </a:br>
            <a:r>
              <a:rPr b="1" lang="en-GB" sz="1500">
                <a:solidFill>
                  <a:schemeClr val="dk1"/>
                </a:solidFill>
                <a:latin typeface="Bellota"/>
                <a:ea typeface="Bellota"/>
                <a:cs typeface="Bellota"/>
                <a:sym typeface="Bellota"/>
              </a:rPr>
              <a:t> Joining in with open hearts,</a:t>
            </a:r>
            <a:br>
              <a:rPr b="1" lang="en-GB" sz="1500">
                <a:solidFill>
                  <a:schemeClr val="dk1"/>
                </a:solidFill>
                <a:latin typeface="Bellota"/>
                <a:ea typeface="Bellota"/>
                <a:cs typeface="Bellota"/>
                <a:sym typeface="Bellota"/>
              </a:rPr>
            </a:br>
            <a:r>
              <a:rPr b="1" lang="en-GB" sz="1500">
                <a:solidFill>
                  <a:schemeClr val="dk1"/>
                </a:solidFill>
                <a:latin typeface="Bellota"/>
                <a:ea typeface="Bellota"/>
                <a:cs typeface="Bellota"/>
                <a:sym typeface="Bellota"/>
              </a:rPr>
              <a:t> Treating others as thou art.</a:t>
            </a:r>
            <a:endParaRPr b="1" sz="1500">
              <a:solidFill>
                <a:schemeClr val="dk1"/>
              </a:solidFill>
              <a:latin typeface="Bellota"/>
              <a:ea typeface="Bellota"/>
              <a:cs typeface="Bellota"/>
              <a:sym typeface="Bellota"/>
            </a:endParaRPr>
          </a:p>
          <a:p>
            <a:pPr indent="0" lvl="0" marL="0" rtl="0" algn="l">
              <a:lnSpc>
                <a:spcPct val="115000"/>
              </a:lnSpc>
              <a:spcBef>
                <a:spcPts val="1200"/>
              </a:spcBef>
              <a:spcAft>
                <a:spcPts val="0"/>
              </a:spcAft>
              <a:buClr>
                <a:schemeClr val="dk1"/>
              </a:buClr>
              <a:buSzPts val="1100"/>
              <a:buFont typeface="Arial"/>
              <a:buNone/>
            </a:pPr>
            <a:r>
              <a:rPr b="1" lang="en-GB" sz="1500">
                <a:solidFill>
                  <a:schemeClr val="dk1"/>
                </a:solidFill>
                <a:latin typeface="Bellota"/>
                <a:ea typeface="Bellota"/>
                <a:cs typeface="Bellota"/>
                <a:sym typeface="Bellota"/>
              </a:rPr>
              <a:t>Jesus, lead us in your light;</a:t>
            </a:r>
            <a:br>
              <a:rPr b="1" lang="en-GB" sz="1500">
                <a:solidFill>
                  <a:schemeClr val="dk1"/>
                </a:solidFill>
                <a:latin typeface="Bellota"/>
                <a:ea typeface="Bellota"/>
                <a:cs typeface="Bellota"/>
                <a:sym typeface="Bellota"/>
              </a:rPr>
            </a:br>
            <a:r>
              <a:rPr b="1" lang="en-GB" sz="1500">
                <a:solidFill>
                  <a:schemeClr val="dk1"/>
                </a:solidFill>
                <a:latin typeface="Bellota"/>
                <a:ea typeface="Bellota"/>
                <a:cs typeface="Bellota"/>
                <a:sym typeface="Bellota"/>
              </a:rPr>
              <a:t> Mary, guide us to live right.</a:t>
            </a:r>
            <a:br>
              <a:rPr b="1" lang="en-GB" sz="1500">
                <a:solidFill>
                  <a:schemeClr val="dk1"/>
                </a:solidFill>
                <a:latin typeface="Bellota"/>
                <a:ea typeface="Bellota"/>
                <a:cs typeface="Bellota"/>
                <a:sym typeface="Bellota"/>
              </a:rPr>
            </a:br>
            <a:r>
              <a:rPr b="1" lang="en-GB" sz="1500">
                <a:solidFill>
                  <a:schemeClr val="dk1"/>
                </a:solidFill>
                <a:latin typeface="Bellota"/>
                <a:ea typeface="Bellota"/>
                <a:cs typeface="Bellota"/>
                <a:sym typeface="Bellota"/>
              </a:rPr>
              <a:t> Now and always, by your hand,</a:t>
            </a:r>
            <a:br>
              <a:rPr b="1" lang="en-GB" sz="1500">
                <a:solidFill>
                  <a:schemeClr val="dk1"/>
                </a:solidFill>
                <a:latin typeface="Bellota"/>
                <a:ea typeface="Bellota"/>
                <a:cs typeface="Bellota"/>
                <a:sym typeface="Bellota"/>
              </a:rPr>
            </a:br>
            <a:r>
              <a:rPr b="1" lang="en-GB" sz="1500">
                <a:solidFill>
                  <a:schemeClr val="dk1"/>
                </a:solidFill>
                <a:latin typeface="Bellota"/>
                <a:ea typeface="Bellota"/>
                <a:cs typeface="Bellota"/>
                <a:sym typeface="Bellota"/>
              </a:rPr>
              <a:t> Faithful Edwardians we stand.</a:t>
            </a:r>
            <a:endParaRPr b="1" sz="1500">
              <a:solidFill>
                <a:schemeClr val="dk1"/>
              </a:solidFill>
              <a:latin typeface="Bellota"/>
              <a:ea typeface="Bellota"/>
              <a:cs typeface="Bellota"/>
              <a:sym typeface="Bellota"/>
            </a:endParaRPr>
          </a:p>
          <a:p>
            <a:pPr indent="0" lvl="0" marL="0" rtl="0" algn="ctr">
              <a:lnSpc>
                <a:spcPct val="115000"/>
              </a:lnSpc>
              <a:spcBef>
                <a:spcPts val="1200"/>
              </a:spcBef>
              <a:spcAft>
                <a:spcPts val="0"/>
              </a:spcAft>
              <a:buNone/>
            </a:pPr>
            <a:r>
              <a:t/>
            </a:r>
            <a:endParaRPr b="1" sz="1800">
              <a:solidFill>
                <a:schemeClr val="dk1"/>
              </a:solidFill>
              <a:latin typeface="Bellota"/>
              <a:ea typeface="Bellota"/>
              <a:cs typeface="Bellota"/>
              <a:sym typeface="Bellota"/>
            </a:endParaRPr>
          </a:p>
        </p:txBody>
      </p:sp>
      <p:sp>
        <p:nvSpPr>
          <p:cNvPr id="100" name="Google Shape;100;p15"/>
          <p:cNvSpPr txBox="1"/>
          <p:nvPr/>
        </p:nvSpPr>
        <p:spPr>
          <a:xfrm>
            <a:off x="145550" y="68750"/>
            <a:ext cx="8124900" cy="615600"/>
          </a:xfrm>
          <a:prstGeom prst="rect">
            <a:avLst/>
          </a:prstGeom>
          <a:noFill/>
          <a:ln>
            <a:noFill/>
          </a:ln>
        </p:spPr>
        <p:txBody>
          <a:bodyPr anchorCtr="0" anchor="t" bIns="91425" lIns="91425" spcFirstLastPara="1" rIns="91425" wrap="square" tIns="91425">
            <a:spAutoFit/>
          </a:bodyPr>
          <a:lstStyle/>
          <a:p>
            <a:pPr indent="0" lvl="0" marL="0" rtl="0" algn="l">
              <a:lnSpc>
                <a:spcPct val="130000"/>
              </a:lnSpc>
              <a:spcBef>
                <a:spcPts val="0"/>
              </a:spcBef>
              <a:spcAft>
                <a:spcPts val="0"/>
              </a:spcAft>
              <a:buClr>
                <a:schemeClr val="dk1"/>
              </a:buClr>
              <a:buSzPts val="1100"/>
              <a:buFont typeface="Arial"/>
              <a:buNone/>
            </a:pPr>
            <a:r>
              <a:rPr b="1" lang="en-GB" sz="2800">
                <a:solidFill>
                  <a:schemeClr val="dk1"/>
                </a:solidFill>
                <a:latin typeface="Bellota"/>
                <a:ea typeface="Bellota"/>
                <a:cs typeface="Bellota"/>
                <a:sym typeface="Bellota"/>
              </a:rPr>
              <a:t>Prayer of Thanks for Blessed Edmund Rice</a:t>
            </a:r>
            <a:endParaRPr sz="2800">
              <a:latin typeface="Bellota"/>
              <a:ea typeface="Bellota"/>
              <a:cs typeface="Bellota"/>
              <a:sym typeface="Bellota"/>
            </a:endParaRPr>
          </a:p>
        </p:txBody>
      </p:sp>
      <p:pic>
        <p:nvPicPr>
          <p:cNvPr id="101" name="Google Shape;101;p15"/>
          <p:cNvPicPr preferRelativeResize="0"/>
          <p:nvPr/>
        </p:nvPicPr>
        <p:blipFill rotWithShape="1">
          <a:blip r:embed="rId3">
            <a:alphaModFix/>
          </a:blip>
          <a:srcRect b="5292" l="10186" r="10424" t="6501"/>
          <a:stretch/>
        </p:blipFill>
        <p:spPr>
          <a:xfrm>
            <a:off x="7726340" y="124200"/>
            <a:ext cx="1103085" cy="1225650"/>
          </a:xfrm>
          <a:prstGeom prst="rect">
            <a:avLst/>
          </a:prstGeom>
          <a:noFill/>
          <a:ln>
            <a:noFill/>
          </a:ln>
        </p:spPr>
      </p:pic>
      <p:pic>
        <p:nvPicPr>
          <p:cNvPr id="102" name="Google Shape;102;p15"/>
          <p:cNvPicPr preferRelativeResize="0"/>
          <p:nvPr/>
        </p:nvPicPr>
        <p:blipFill>
          <a:blip r:embed="rId4">
            <a:alphaModFix/>
          </a:blip>
          <a:stretch>
            <a:fillRect/>
          </a:stretch>
        </p:blipFill>
        <p:spPr>
          <a:xfrm>
            <a:off x="4289450" y="4122650"/>
            <a:ext cx="2667750" cy="960050"/>
          </a:xfrm>
          <a:prstGeom prst="rect">
            <a:avLst/>
          </a:prstGeom>
          <a:noFill/>
          <a:ln>
            <a:noFill/>
          </a:ln>
        </p:spPr>
      </p:pic>
      <p:pic>
        <p:nvPicPr>
          <p:cNvPr id="103" name="Google Shape;103;p15"/>
          <p:cNvPicPr preferRelativeResize="0"/>
          <p:nvPr/>
        </p:nvPicPr>
        <p:blipFill rotWithShape="1">
          <a:blip r:embed="rId5">
            <a:alphaModFix/>
          </a:blip>
          <a:srcRect b="3903" l="0" r="0" t="24351"/>
          <a:stretch/>
        </p:blipFill>
        <p:spPr>
          <a:xfrm>
            <a:off x="5494125" y="1596974"/>
            <a:ext cx="1999150" cy="2030024"/>
          </a:xfrm>
          <a:prstGeom prst="rect">
            <a:avLst/>
          </a:prstGeom>
          <a:noFill/>
          <a:ln>
            <a:noFill/>
          </a:ln>
        </p:spPr>
      </p:pic>
      <p:pic>
        <p:nvPicPr>
          <p:cNvPr id="104" name="Google Shape;104;p15"/>
          <p:cNvPicPr preferRelativeResize="0"/>
          <p:nvPr/>
        </p:nvPicPr>
        <p:blipFill rotWithShape="1">
          <a:blip r:embed="rId6">
            <a:alphaModFix/>
          </a:blip>
          <a:srcRect b="8846" l="19808" r="52938" t="43439"/>
          <a:stretch/>
        </p:blipFill>
        <p:spPr>
          <a:xfrm>
            <a:off x="5036639" y="814621"/>
            <a:ext cx="720000" cy="7200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pic>
        <p:nvPicPr>
          <p:cNvPr id="105" name="Google Shape;105;p15"/>
          <p:cNvPicPr preferRelativeResize="0"/>
          <p:nvPr/>
        </p:nvPicPr>
        <p:blipFill rotWithShape="1">
          <a:blip r:embed="rId7">
            <a:alphaModFix/>
          </a:blip>
          <a:srcRect b="13173" l="19361" r="53386" t="39114"/>
          <a:stretch/>
        </p:blipFill>
        <p:spPr>
          <a:xfrm>
            <a:off x="5987851" y="780667"/>
            <a:ext cx="720000" cy="7200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pic>
        <p:nvPicPr>
          <p:cNvPr id="106" name="Google Shape;106;p15"/>
          <p:cNvPicPr preferRelativeResize="0"/>
          <p:nvPr/>
        </p:nvPicPr>
        <p:blipFill>
          <a:blip r:embed="rId8">
            <a:alphaModFix/>
          </a:blip>
          <a:stretch>
            <a:fillRect/>
          </a:stretch>
        </p:blipFill>
        <p:spPr>
          <a:xfrm>
            <a:off x="6939050" y="780650"/>
            <a:ext cx="720000" cy="720000"/>
          </a:xfrm>
          <a:prstGeom prst="ellipse">
            <a:avLst/>
          </a:prstGeom>
          <a:noFill/>
          <a:ln cap="flat" cmpd="sng" w="9525">
            <a:solidFill>
              <a:schemeClr val="dk2"/>
            </a:solidFill>
            <a:prstDash val="solid"/>
            <a:round/>
            <a:headEnd len="sm" w="sm" type="none"/>
            <a:tailEnd len="sm" w="sm" type="none"/>
          </a:ln>
          <a:effectLst>
            <a:outerShdw blurRad="157163" rotWithShape="0" algn="bl" dir="2760000" dist="76200">
              <a:srgbClr val="000000">
                <a:alpha val="50000"/>
              </a:srgbClr>
            </a:outerShdw>
          </a:effectLst>
        </p:spPr>
      </p:pic>
      <p:pic>
        <p:nvPicPr>
          <p:cNvPr id="107" name="Google Shape;107;p15"/>
          <p:cNvPicPr preferRelativeResize="0"/>
          <p:nvPr/>
        </p:nvPicPr>
        <p:blipFill rotWithShape="1">
          <a:blip r:embed="rId9">
            <a:alphaModFix/>
          </a:blip>
          <a:srcRect b="6790" l="19618" r="53126" t="45493"/>
          <a:stretch/>
        </p:blipFill>
        <p:spPr>
          <a:xfrm>
            <a:off x="4571995" y="1851738"/>
            <a:ext cx="720000" cy="7200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pic>
        <p:nvPicPr>
          <p:cNvPr id="108" name="Google Shape;108;p15"/>
          <p:cNvPicPr preferRelativeResize="0"/>
          <p:nvPr/>
        </p:nvPicPr>
        <p:blipFill>
          <a:blip r:embed="rId10">
            <a:alphaModFix/>
          </a:blip>
          <a:stretch>
            <a:fillRect/>
          </a:stretch>
        </p:blipFill>
        <p:spPr>
          <a:xfrm>
            <a:off x="7659049" y="1851738"/>
            <a:ext cx="720000" cy="720000"/>
          </a:xfrm>
          <a:prstGeom prst="ellipse">
            <a:avLst/>
          </a:prstGeom>
          <a:noFill/>
          <a:ln cap="flat" cmpd="sng" w="9525">
            <a:solidFill>
              <a:schemeClr val="dk2"/>
            </a:solidFill>
            <a:prstDash val="solid"/>
            <a:round/>
            <a:headEnd len="sm" w="sm" type="none"/>
            <a:tailEnd len="sm" w="sm" type="none"/>
          </a:ln>
        </p:spPr>
      </p:pic>
      <p:pic>
        <p:nvPicPr>
          <p:cNvPr id="109" name="Google Shape;109;p15"/>
          <p:cNvPicPr preferRelativeResize="0"/>
          <p:nvPr/>
        </p:nvPicPr>
        <p:blipFill rotWithShape="1">
          <a:blip r:embed="rId11">
            <a:alphaModFix/>
          </a:blip>
          <a:srcRect b="24358" l="26453" r="52982" t="39086"/>
          <a:stretch/>
        </p:blipFill>
        <p:spPr>
          <a:xfrm>
            <a:off x="4572000" y="2836663"/>
            <a:ext cx="720000" cy="720000"/>
          </a:xfrm>
          <a:prstGeom prst="ellipse">
            <a:avLst/>
          </a:prstGeom>
          <a:noFill/>
          <a:ln cap="flat" cmpd="sng" w="9525">
            <a:solidFill>
              <a:schemeClr val="dk2"/>
            </a:solidFill>
            <a:prstDash val="solid"/>
            <a:round/>
            <a:headEnd len="sm" w="sm" type="none"/>
            <a:tailEnd len="sm" w="sm" type="none"/>
          </a:ln>
          <a:effectLst>
            <a:outerShdw blurRad="185738" rotWithShape="0" algn="bl" dir="3300000" dist="95250">
              <a:srgbClr val="000000">
                <a:alpha val="50000"/>
              </a:srgbClr>
            </a:outerShdw>
          </a:effectLst>
        </p:spPr>
      </p:pic>
      <p:pic>
        <p:nvPicPr>
          <p:cNvPr id="110" name="Google Shape;110;p15"/>
          <p:cNvPicPr preferRelativeResize="0"/>
          <p:nvPr/>
        </p:nvPicPr>
        <p:blipFill rotWithShape="1">
          <a:blip r:embed="rId12">
            <a:alphaModFix/>
          </a:blip>
          <a:srcRect b="9830" l="19996" r="52751" t="42454"/>
          <a:stretch/>
        </p:blipFill>
        <p:spPr>
          <a:xfrm>
            <a:off x="7659051" y="2906988"/>
            <a:ext cx="720000" cy="7200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pic>
        <p:nvPicPr>
          <p:cNvPr id="111" name="Google Shape;111;p15"/>
          <p:cNvPicPr preferRelativeResize="0"/>
          <p:nvPr/>
        </p:nvPicPr>
        <p:blipFill rotWithShape="1">
          <a:blip r:embed="rId13">
            <a:alphaModFix/>
          </a:blip>
          <a:srcRect b="7851" l="0" r="7029" t="0"/>
          <a:stretch/>
        </p:blipFill>
        <p:spPr>
          <a:xfrm>
            <a:off x="7216575" y="3847013"/>
            <a:ext cx="720000" cy="720000"/>
          </a:xfrm>
          <a:prstGeom prst="ellipse">
            <a:avLst/>
          </a:prstGeom>
          <a:noFill/>
          <a:ln cap="flat" cmpd="sng" w="9525">
            <a:solidFill>
              <a:schemeClr val="dk2"/>
            </a:solidFill>
            <a:prstDash val="solid"/>
            <a:round/>
            <a:headEnd len="sm" w="sm" type="none"/>
            <a:tailEnd len="sm" w="sm" type="none"/>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16"/>
          <p:cNvSpPr txBox="1"/>
          <p:nvPr/>
        </p:nvSpPr>
        <p:spPr>
          <a:xfrm>
            <a:off x="220950" y="675600"/>
            <a:ext cx="3902100" cy="1446900"/>
          </a:xfrm>
          <a:prstGeom prst="rect">
            <a:avLst/>
          </a:prstGeom>
          <a:solidFill>
            <a:srgbClr val="F4CCCC"/>
          </a:solid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1200" u="sng">
                <a:solidFill>
                  <a:schemeClr val="dk1"/>
                </a:solidFill>
                <a:latin typeface="Bellota"/>
                <a:ea typeface="Bellota"/>
                <a:cs typeface="Bellota"/>
                <a:sym typeface="Bellota"/>
              </a:rPr>
              <a:t>Evangelising the modern world</a:t>
            </a:r>
            <a:endParaRPr b="1" sz="1200" u="sng">
              <a:solidFill>
                <a:schemeClr val="dk1"/>
              </a:solidFill>
              <a:latin typeface="Bellota"/>
              <a:ea typeface="Bellota"/>
              <a:cs typeface="Bellota"/>
              <a:sym typeface="Bellota"/>
            </a:endParaRPr>
          </a:p>
          <a:p>
            <a:pPr indent="0" lvl="0" marL="0" rtl="0" algn="l">
              <a:spcBef>
                <a:spcPts val="0"/>
              </a:spcBef>
              <a:spcAft>
                <a:spcPts val="0"/>
              </a:spcAft>
              <a:buNone/>
            </a:pPr>
            <a:r>
              <a:rPr b="1" lang="en-GB" sz="1000">
                <a:solidFill>
                  <a:schemeClr val="dk1"/>
                </a:solidFill>
                <a:latin typeface="Bellota"/>
                <a:ea typeface="Bellota"/>
                <a:cs typeface="Bellota"/>
                <a:sym typeface="Bellota"/>
              </a:rPr>
              <a:t>Participating in the mission of the Catholic Church by bringing the Good News of Christ to all aspects of the life of the school community, and in dialogue with youth and contemporary culture, thus fulfilling the specific calling of the Congregation of Christian Brothers:</a:t>
            </a:r>
            <a:endParaRPr b="1" sz="1000">
              <a:solidFill>
                <a:schemeClr val="dk1"/>
              </a:solidFill>
              <a:latin typeface="Bellota"/>
              <a:ea typeface="Bellota"/>
              <a:cs typeface="Bellota"/>
              <a:sym typeface="Bellota"/>
            </a:endParaRPr>
          </a:p>
          <a:p>
            <a:pPr indent="0" lvl="0" marL="0" rtl="0" algn="l">
              <a:spcBef>
                <a:spcPts val="0"/>
              </a:spcBef>
              <a:spcAft>
                <a:spcPts val="0"/>
              </a:spcAft>
              <a:buNone/>
            </a:pPr>
            <a:r>
              <a:rPr b="1" lang="en-GB" sz="1000">
                <a:solidFill>
                  <a:schemeClr val="dk1"/>
                </a:solidFill>
                <a:latin typeface="Bellota"/>
                <a:ea typeface="Bellota"/>
                <a:cs typeface="Bellota"/>
                <a:sym typeface="Bellota"/>
              </a:rPr>
              <a:t>‘The Evangelisation of youth through the Apostolate of Christian Education’</a:t>
            </a:r>
            <a:endParaRPr b="1" sz="1000">
              <a:solidFill>
                <a:schemeClr val="dk1"/>
              </a:solidFill>
              <a:latin typeface="Bellota"/>
              <a:ea typeface="Bellota"/>
              <a:cs typeface="Bellota"/>
              <a:sym typeface="Bellota"/>
            </a:endParaRPr>
          </a:p>
        </p:txBody>
      </p:sp>
      <p:sp>
        <p:nvSpPr>
          <p:cNvPr id="117" name="Google Shape;117;p16"/>
          <p:cNvSpPr txBox="1"/>
          <p:nvPr/>
        </p:nvSpPr>
        <p:spPr>
          <a:xfrm>
            <a:off x="130950" y="86500"/>
            <a:ext cx="87021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2800">
                <a:solidFill>
                  <a:schemeClr val="dk1"/>
                </a:solidFill>
                <a:latin typeface="Bellota"/>
                <a:ea typeface="Bellota"/>
                <a:cs typeface="Bellota"/>
                <a:sym typeface="Bellota"/>
              </a:rPr>
              <a:t> The </a:t>
            </a:r>
            <a:r>
              <a:rPr b="1" lang="en-GB" sz="2800">
                <a:solidFill>
                  <a:schemeClr val="dk1"/>
                </a:solidFill>
                <a:latin typeface="Bellota"/>
                <a:ea typeface="Bellota"/>
                <a:cs typeface="Bellota"/>
                <a:sym typeface="Bellota"/>
              </a:rPr>
              <a:t>8 Essentials 0f Edmund Rice Education</a:t>
            </a:r>
            <a:endParaRPr b="1" sz="2800">
              <a:latin typeface="Bellota"/>
              <a:ea typeface="Bellota"/>
              <a:cs typeface="Bellota"/>
              <a:sym typeface="Bellota"/>
            </a:endParaRPr>
          </a:p>
        </p:txBody>
      </p:sp>
      <p:sp>
        <p:nvSpPr>
          <p:cNvPr id="118" name="Google Shape;118;p16"/>
          <p:cNvSpPr txBox="1"/>
          <p:nvPr/>
        </p:nvSpPr>
        <p:spPr>
          <a:xfrm>
            <a:off x="220950" y="2122500"/>
            <a:ext cx="3902100" cy="831300"/>
          </a:xfrm>
          <a:prstGeom prst="rect">
            <a:avLst/>
          </a:prstGeom>
          <a:solidFill>
            <a:srgbClr val="FCE5CD"/>
          </a:solid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1200" u="sng">
                <a:solidFill>
                  <a:schemeClr val="dk1"/>
                </a:solidFill>
                <a:latin typeface="Bellota"/>
                <a:ea typeface="Bellota"/>
                <a:cs typeface="Bellota"/>
                <a:sym typeface="Bellota"/>
              </a:rPr>
              <a:t>Promoting the spiritual</a:t>
            </a:r>
            <a:endParaRPr b="1" sz="1200" u="sng">
              <a:solidFill>
                <a:schemeClr val="dk1"/>
              </a:solidFill>
              <a:latin typeface="Bellota"/>
              <a:ea typeface="Bellota"/>
              <a:cs typeface="Bellota"/>
              <a:sym typeface="Bellota"/>
            </a:endParaRPr>
          </a:p>
          <a:p>
            <a:pPr indent="0" lvl="0" marL="0" rtl="0" algn="l">
              <a:spcBef>
                <a:spcPts val="0"/>
              </a:spcBef>
              <a:spcAft>
                <a:spcPts val="0"/>
              </a:spcAft>
              <a:buNone/>
            </a:pPr>
            <a:r>
              <a:rPr b="1" lang="en-GB" sz="1000">
                <a:solidFill>
                  <a:schemeClr val="dk1"/>
                </a:solidFill>
                <a:latin typeface="Bellota"/>
                <a:ea typeface="Bellota"/>
                <a:cs typeface="Bellota"/>
                <a:sym typeface="Bellota"/>
              </a:rPr>
              <a:t>Nurturing a living faith, fostering Christian spirituality, educating in Gospel-based values, living beyond the material dimension.</a:t>
            </a:r>
            <a:endParaRPr b="1" sz="1000">
              <a:solidFill>
                <a:schemeClr val="dk1"/>
              </a:solidFill>
              <a:latin typeface="Bellota"/>
              <a:ea typeface="Bellota"/>
              <a:cs typeface="Bellota"/>
              <a:sym typeface="Bellota"/>
            </a:endParaRPr>
          </a:p>
        </p:txBody>
      </p:sp>
      <p:sp>
        <p:nvSpPr>
          <p:cNvPr id="119" name="Google Shape;119;p16"/>
          <p:cNvSpPr txBox="1"/>
          <p:nvPr/>
        </p:nvSpPr>
        <p:spPr>
          <a:xfrm>
            <a:off x="220950" y="2953800"/>
            <a:ext cx="3902100" cy="831300"/>
          </a:xfrm>
          <a:prstGeom prst="rect">
            <a:avLst/>
          </a:prstGeom>
          <a:solidFill>
            <a:srgbClr val="FFF2CC"/>
          </a:solid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1200" u="sng">
                <a:solidFill>
                  <a:schemeClr val="dk1"/>
                </a:solidFill>
                <a:latin typeface="Bellota"/>
                <a:ea typeface="Bellota"/>
                <a:cs typeface="Bellota"/>
                <a:sym typeface="Bellota"/>
              </a:rPr>
              <a:t>Building a Christian community</a:t>
            </a:r>
            <a:endParaRPr b="1" sz="1200" u="sng">
              <a:solidFill>
                <a:schemeClr val="dk1"/>
              </a:solidFill>
              <a:latin typeface="Bellota"/>
              <a:ea typeface="Bellota"/>
              <a:cs typeface="Bellota"/>
              <a:sym typeface="Bellota"/>
            </a:endParaRPr>
          </a:p>
          <a:p>
            <a:pPr indent="0" lvl="0" marL="0" rtl="0" algn="l">
              <a:spcBef>
                <a:spcPts val="0"/>
              </a:spcBef>
              <a:spcAft>
                <a:spcPts val="0"/>
              </a:spcAft>
              <a:buNone/>
            </a:pPr>
            <a:r>
              <a:rPr b="1" lang="en-GB" sz="1000">
                <a:solidFill>
                  <a:schemeClr val="dk1"/>
                </a:solidFill>
                <a:latin typeface="Bellota"/>
                <a:ea typeface="Bellota"/>
                <a:cs typeface="Bellota"/>
                <a:sym typeface="Bellota"/>
              </a:rPr>
              <a:t>Growing as a school community in which the quality of care and relationships is Christ-inspired, based on mutual respect, self-sacrifice, and fully human dignity.</a:t>
            </a:r>
            <a:endParaRPr b="1" sz="1000">
              <a:solidFill>
                <a:schemeClr val="dk1"/>
              </a:solidFill>
              <a:latin typeface="Bellota"/>
              <a:ea typeface="Bellota"/>
              <a:cs typeface="Bellota"/>
              <a:sym typeface="Bellota"/>
            </a:endParaRPr>
          </a:p>
        </p:txBody>
      </p:sp>
      <p:sp>
        <p:nvSpPr>
          <p:cNvPr id="120" name="Google Shape;120;p16"/>
          <p:cNvSpPr txBox="1"/>
          <p:nvPr/>
        </p:nvSpPr>
        <p:spPr>
          <a:xfrm>
            <a:off x="220950" y="3785100"/>
            <a:ext cx="3902100" cy="1139100"/>
          </a:xfrm>
          <a:prstGeom prst="rect">
            <a:avLst/>
          </a:prstGeom>
          <a:solidFill>
            <a:srgbClr val="D9EAD3"/>
          </a:solid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1200" u="sng">
                <a:solidFill>
                  <a:schemeClr val="dk1"/>
                </a:solidFill>
                <a:latin typeface="Bellota"/>
                <a:ea typeface="Bellota"/>
                <a:cs typeface="Bellota"/>
                <a:sym typeface="Bellota"/>
              </a:rPr>
              <a:t>Compassion for those in need</a:t>
            </a:r>
            <a:endParaRPr b="1" sz="1200" u="sng">
              <a:solidFill>
                <a:schemeClr val="dk1"/>
              </a:solidFill>
              <a:latin typeface="Bellota"/>
              <a:ea typeface="Bellota"/>
              <a:cs typeface="Bellota"/>
              <a:sym typeface="Bellota"/>
            </a:endParaRPr>
          </a:p>
          <a:p>
            <a:pPr indent="0" lvl="0" marL="0" rtl="0" algn="l">
              <a:spcBef>
                <a:spcPts val="0"/>
              </a:spcBef>
              <a:spcAft>
                <a:spcPts val="0"/>
              </a:spcAft>
              <a:buNone/>
            </a:pPr>
            <a:r>
              <a:rPr b="1" lang="en-GB" sz="1000">
                <a:solidFill>
                  <a:schemeClr val="dk1"/>
                </a:solidFill>
                <a:latin typeface="Bellota"/>
                <a:ea typeface="Bellota"/>
                <a:cs typeface="Bellota"/>
                <a:sym typeface="Bellota"/>
              </a:rPr>
              <a:t>Showing, in the Blessed Edmund Rice, particular love and concern towards the weakest members of the school community and reaching out beyond the school in compassion and practical action for the marginalised both locally and internationally.</a:t>
            </a:r>
            <a:endParaRPr b="1" sz="1000">
              <a:solidFill>
                <a:schemeClr val="dk1"/>
              </a:solidFill>
              <a:latin typeface="Bellota"/>
              <a:ea typeface="Bellota"/>
              <a:cs typeface="Bellota"/>
              <a:sym typeface="Bellota"/>
            </a:endParaRPr>
          </a:p>
        </p:txBody>
      </p:sp>
      <p:sp>
        <p:nvSpPr>
          <p:cNvPr id="121" name="Google Shape;121;p16"/>
          <p:cNvSpPr txBox="1"/>
          <p:nvPr/>
        </p:nvSpPr>
        <p:spPr>
          <a:xfrm>
            <a:off x="5020950" y="675600"/>
            <a:ext cx="3902100" cy="1139100"/>
          </a:xfrm>
          <a:prstGeom prst="rect">
            <a:avLst/>
          </a:prstGeom>
          <a:solidFill>
            <a:srgbClr val="C9DAF8"/>
          </a:solid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1200" u="sng">
                <a:solidFill>
                  <a:schemeClr val="dk1"/>
                </a:solidFill>
                <a:latin typeface="Bellota"/>
                <a:ea typeface="Bellota"/>
                <a:cs typeface="Bellota"/>
                <a:sym typeface="Bellota"/>
              </a:rPr>
              <a:t>Concern for the whole person</a:t>
            </a:r>
            <a:endParaRPr b="1" sz="1200" u="sng">
              <a:solidFill>
                <a:schemeClr val="dk1"/>
              </a:solidFill>
              <a:latin typeface="Bellota"/>
              <a:ea typeface="Bellota"/>
              <a:cs typeface="Bellota"/>
              <a:sym typeface="Bellota"/>
            </a:endParaRPr>
          </a:p>
          <a:p>
            <a:pPr indent="0" lvl="0" marL="0" rtl="0" algn="l">
              <a:spcBef>
                <a:spcPts val="0"/>
              </a:spcBef>
              <a:spcAft>
                <a:spcPts val="0"/>
              </a:spcAft>
              <a:buNone/>
            </a:pPr>
            <a:r>
              <a:rPr b="1" lang="en-GB" sz="1000">
                <a:solidFill>
                  <a:schemeClr val="dk1"/>
                </a:solidFill>
                <a:latin typeface="Bellota"/>
                <a:ea typeface="Bellota"/>
                <a:cs typeface="Bellota"/>
                <a:sym typeface="Bellota"/>
              </a:rPr>
              <a:t>Centering the curriculum, opportunities and challenges of the school on the balanced and integrated developments of its students, and staff, across all the positives dimensions of personal growth- religious, moral, intellectual, cultural, physical and social.</a:t>
            </a:r>
            <a:endParaRPr b="1" sz="1000">
              <a:solidFill>
                <a:schemeClr val="dk1"/>
              </a:solidFill>
              <a:latin typeface="Bellota"/>
              <a:ea typeface="Bellota"/>
              <a:cs typeface="Bellota"/>
              <a:sym typeface="Bellota"/>
            </a:endParaRPr>
          </a:p>
        </p:txBody>
      </p:sp>
      <p:sp>
        <p:nvSpPr>
          <p:cNvPr id="122" name="Google Shape;122;p16"/>
          <p:cNvSpPr txBox="1"/>
          <p:nvPr/>
        </p:nvSpPr>
        <p:spPr>
          <a:xfrm>
            <a:off x="5020950" y="1814700"/>
            <a:ext cx="3902100" cy="1139100"/>
          </a:xfrm>
          <a:prstGeom prst="rect">
            <a:avLst/>
          </a:prstGeom>
          <a:solidFill>
            <a:srgbClr val="CFE2F3"/>
          </a:solid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1200" u="sng">
                <a:solidFill>
                  <a:schemeClr val="dk1"/>
                </a:solidFill>
                <a:latin typeface="Bellota"/>
                <a:ea typeface="Bellota"/>
                <a:cs typeface="Bellota"/>
                <a:sym typeface="Bellota"/>
              </a:rPr>
              <a:t>Striving for excellence</a:t>
            </a:r>
            <a:endParaRPr b="1" sz="1200" u="sng">
              <a:solidFill>
                <a:schemeClr val="dk1"/>
              </a:solidFill>
              <a:latin typeface="Bellota"/>
              <a:ea typeface="Bellota"/>
              <a:cs typeface="Bellota"/>
              <a:sym typeface="Bellota"/>
            </a:endParaRPr>
          </a:p>
          <a:p>
            <a:pPr indent="0" lvl="0" marL="0" rtl="0" algn="l">
              <a:spcBef>
                <a:spcPts val="0"/>
              </a:spcBef>
              <a:spcAft>
                <a:spcPts val="0"/>
              </a:spcAft>
              <a:buNone/>
            </a:pPr>
            <a:r>
              <a:rPr b="1" lang="en-GB" sz="1000">
                <a:solidFill>
                  <a:schemeClr val="dk1"/>
                </a:solidFill>
                <a:latin typeface="Bellota"/>
                <a:ea typeface="Bellota"/>
                <a:cs typeface="Bellota"/>
                <a:sym typeface="Bellota"/>
              </a:rPr>
              <a:t>Encouraging each individual to use his or her talents to the full, whether academic, cultural, or physical, and pursuing the highest standards in all aspects of learning, teaching and extracurricular endeavours.</a:t>
            </a:r>
            <a:endParaRPr b="1" sz="1000">
              <a:solidFill>
                <a:schemeClr val="dk1"/>
              </a:solidFill>
              <a:latin typeface="Bellota"/>
              <a:ea typeface="Bellota"/>
              <a:cs typeface="Bellota"/>
              <a:sym typeface="Bellota"/>
            </a:endParaRPr>
          </a:p>
          <a:p>
            <a:pPr indent="0" lvl="0" marL="0" rtl="0" algn="l">
              <a:spcBef>
                <a:spcPts val="0"/>
              </a:spcBef>
              <a:spcAft>
                <a:spcPts val="0"/>
              </a:spcAft>
              <a:buNone/>
            </a:pPr>
            <a:r>
              <a:t/>
            </a:r>
            <a:endParaRPr b="1" sz="1000">
              <a:solidFill>
                <a:schemeClr val="dk1"/>
              </a:solidFill>
              <a:latin typeface="Bellota"/>
              <a:ea typeface="Bellota"/>
              <a:cs typeface="Bellota"/>
              <a:sym typeface="Bellota"/>
            </a:endParaRPr>
          </a:p>
        </p:txBody>
      </p:sp>
      <p:sp>
        <p:nvSpPr>
          <p:cNvPr id="123" name="Google Shape;123;p16"/>
          <p:cNvSpPr txBox="1"/>
          <p:nvPr/>
        </p:nvSpPr>
        <p:spPr>
          <a:xfrm>
            <a:off x="5020950" y="2953800"/>
            <a:ext cx="3902100" cy="831300"/>
          </a:xfrm>
          <a:prstGeom prst="rect">
            <a:avLst/>
          </a:prstGeom>
          <a:solidFill>
            <a:srgbClr val="D9D2E9"/>
          </a:solid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1200" u="sng">
                <a:solidFill>
                  <a:schemeClr val="dk1"/>
                </a:solidFill>
                <a:latin typeface="Bellota"/>
                <a:ea typeface="Bellota"/>
                <a:cs typeface="Bellota"/>
                <a:sym typeface="Bellota"/>
              </a:rPr>
              <a:t>Education as a Christian calling</a:t>
            </a:r>
            <a:endParaRPr b="1" sz="1200" u="sng">
              <a:solidFill>
                <a:schemeClr val="dk1"/>
              </a:solidFill>
              <a:latin typeface="Bellota"/>
              <a:ea typeface="Bellota"/>
              <a:cs typeface="Bellota"/>
              <a:sym typeface="Bellota"/>
            </a:endParaRPr>
          </a:p>
          <a:p>
            <a:pPr indent="0" lvl="0" marL="0" rtl="0" algn="l">
              <a:spcBef>
                <a:spcPts val="0"/>
              </a:spcBef>
              <a:spcAft>
                <a:spcPts val="0"/>
              </a:spcAft>
              <a:buNone/>
            </a:pPr>
            <a:r>
              <a:rPr b="1" lang="en-GB" sz="1000">
                <a:solidFill>
                  <a:schemeClr val="dk1"/>
                </a:solidFill>
                <a:latin typeface="Bellota"/>
                <a:ea typeface="Bellota"/>
                <a:cs typeface="Bellota"/>
                <a:sym typeface="Bellota"/>
              </a:rPr>
              <a:t>Valuing and enabling the role and vocation of Christian teachers and support staff as a calling from God and a sharing in the Church’s mission.</a:t>
            </a:r>
            <a:endParaRPr b="1" sz="1000">
              <a:solidFill>
                <a:schemeClr val="dk1"/>
              </a:solidFill>
              <a:latin typeface="Bellota"/>
              <a:ea typeface="Bellota"/>
              <a:cs typeface="Bellota"/>
              <a:sym typeface="Bellota"/>
            </a:endParaRPr>
          </a:p>
        </p:txBody>
      </p:sp>
      <p:sp>
        <p:nvSpPr>
          <p:cNvPr id="124" name="Google Shape;124;p16"/>
          <p:cNvSpPr txBox="1"/>
          <p:nvPr/>
        </p:nvSpPr>
        <p:spPr>
          <a:xfrm>
            <a:off x="5020950" y="3785100"/>
            <a:ext cx="3902100" cy="1139100"/>
          </a:xfrm>
          <a:prstGeom prst="rect">
            <a:avLst/>
          </a:prstGeom>
          <a:solidFill>
            <a:srgbClr val="EAD1DC"/>
          </a:solid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1200" u="sng">
                <a:solidFill>
                  <a:schemeClr val="dk1"/>
                </a:solidFill>
                <a:latin typeface="Bellota"/>
                <a:ea typeface="Bellota"/>
                <a:cs typeface="Bellota"/>
                <a:sym typeface="Bellota"/>
              </a:rPr>
              <a:t>Education for justice</a:t>
            </a:r>
            <a:endParaRPr b="1" sz="1200" u="sng">
              <a:solidFill>
                <a:schemeClr val="dk1"/>
              </a:solidFill>
              <a:latin typeface="Bellota"/>
              <a:ea typeface="Bellota"/>
              <a:cs typeface="Bellota"/>
              <a:sym typeface="Bellota"/>
            </a:endParaRPr>
          </a:p>
          <a:p>
            <a:pPr indent="0" lvl="0" marL="0" rtl="0" algn="l">
              <a:spcBef>
                <a:spcPts val="0"/>
              </a:spcBef>
              <a:spcAft>
                <a:spcPts val="0"/>
              </a:spcAft>
              <a:buNone/>
            </a:pPr>
            <a:r>
              <a:rPr b="1" lang="en-GB" sz="1000">
                <a:solidFill>
                  <a:schemeClr val="dk1"/>
                </a:solidFill>
                <a:latin typeface="Bellota"/>
                <a:ea typeface="Bellota"/>
                <a:cs typeface="Bellota"/>
                <a:sym typeface="Bellota"/>
              </a:rPr>
              <a:t>Inspiring the minds and hearts of the young to care for all of God’s creation and build a more just society. God’s kingdom on earth, and developing in them the talents for active citizenship and transformational leadership.</a:t>
            </a:r>
            <a:endParaRPr b="1" sz="1000">
              <a:solidFill>
                <a:schemeClr val="dk1"/>
              </a:solidFill>
              <a:latin typeface="Bellota"/>
              <a:ea typeface="Bellota"/>
              <a:cs typeface="Bellota"/>
              <a:sym typeface="Bellota"/>
            </a:endParaRPr>
          </a:p>
          <a:p>
            <a:pPr indent="0" lvl="0" marL="0" rtl="0" algn="l">
              <a:spcBef>
                <a:spcPts val="0"/>
              </a:spcBef>
              <a:spcAft>
                <a:spcPts val="0"/>
              </a:spcAft>
              <a:buNone/>
            </a:pPr>
            <a:r>
              <a:t/>
            </a:r>
            <a:endParaRPr b="1" sz="1000">
              <a:solidFill>
                <a:schemeClr val="dk1"/>
              </a:solidFill>
              <a:latin typeface="Bellota"/>
              <a:ea typeface="Bellota"/>
              <a:cs typeface="Bellota"/>
              <a:sym typeface="Bellota"/>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17"/>
          <p:cNvSpPr txBox="1"/>
          <p:nvPr/>
        </p:nvSpPr>
        <p:spPr>
          <a:xfrm>
            <a:off x="130950" y="562025"/>
            <a:ext cx="8882100" cy="4152300"/>
          </a:xfrm>
          <a:prstGeom prst="rect">
            <a:avLst/>
          </a:prstGeom>
          <a:solidFill>
            <a:srgbClr val="FFFFFF">
              <a:alpha val="47490"/>
            </a:srgbClr>
          </a:solid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rPr b="1" lang="en-GB" sz="1000">
                <a:solidFill>
                  <a:srgbClr val="1F252A"/>
                </a:solidFill>
                <a:latin typeface="Bellota"/>
                <a:ea typeface="Bellota"/>
                <a:cs typeface="Bellota"/>
                <a:sym typeface="Bellota"/>
              </a:rPr>
              <a:t>Runnymede St Edwards Catholic Primary is one of 11 English schools which retain links the Edmund Rice Network. Born in Callan, Ireland, in 1762, Edmund Rice founded his first school in Waterford in 1802. Such was the standard of education provided by Edmund and his colleagues, they were quickly invited to start similar schools across Ireland. Before long, Edmund’s ‘brothers’ were travelling to England and even Australia to establish their model for Catholic education.</a:t>
            </a:r>
            <a:endParaRPr b="1" sz="1000">
              <a:solidFill>
                <a:srgbClr val="1F252A"/>
              </a:solidFill>
              <a:latin typeface="Bellota"/>
              <a:ea typeface="Bellota"/>
              <a:cs typeface="Bellota"/>
              <a:sym typeface="Bellota"/>
            </a:endParaRPr>
          </a:p>
          <a:p>
            <a:pPr indent="0" lvl="0" marL="0" rtl="0" algn="l">
              <a:lnSpc>
                <a:spcPct val="115000"/>
              </a:lnSpc>
              <a:spcBef>
                <a:spcPts val="1200"/>
              </a:spcBef>
              <a:spcAft>
                <a:spcPts val="0"/>
              </a:spcAft>
              <a:buNone/>
            </a:pPr>
            <a:r>
              <a:rPr b="1" lang="en-GB" sz="1000">
                <a:solidFill>
                  <a:srgbClr val="1F252A"/>
                </a:solidFill>
                <a:latin typeface="Bellota"/>
                <a:ea typeface="Bellota"/>
                <a:cs typeface="Bellota"/>
                <a:sym typeface="Bellota"/>
              </a:rPr>
              <a:t>In 1808 Edmund and seven men took religious vows and, in 1820, the Congregation of Christian Brothers was approved by the Holy See.</a:t>
            </a:r>
            <a:endParaRPr b="1" sz="1000">
              <a:solidFill>
                <a:srgbClr val="1F252A"/>
              </a:solidFill>
              <a:latin typeface="Bellota"/>
              <a:ea typeface="Bellota"/>
              <a:cs typeface="Bellota"/>
              <a:sym typeface="Bellota"/>
            </a:endParaRPr>
          </a:p>
          <a:p>
            <a:pPr indent="0" lvl="0" marL="0" rtl="0" algn="l">
              <a:lnSpc>
                <a:spcPct val="115000"/>
              </a:lnSpc>
              <a:spcBef>
                <a:spcPts val="1200"/>
              </a:spcBef>
              <a:spcAft>
                <a:spcPts val="0"/>
              </a:spcAft>
              <a:buNone/>
            </a:pPr>
            <a:r>
              <a:rPr b="1" lang="en-GB" sz="1000">
                <a:solidFill>
                  <a:srgbClr val="1F252A"/>
                </a:solidFill>
                <a:latin typeface="Bellota"/>
                <a:ea typeface="Bellota"/>
                <a:cs typeface="Bellota"/>
                <a:sym typeface="Bellota"/>
              </a:rPr>
              <a:t>As the Congregation evolved following Edmund’s death in 1844, their mission inevitably changed. By the late 20th Century, as the Christian Brothers continued to be drawn to the most marginalised across the world, they moved out of teaching in the English schools and focused on outreach ministry and education in the developing world.</a:t>
            </a:r>
            <a:endParaRPr b="1" sz="1000">
              <a:solidFill>
                <a:srgbClr val="1F252A"/>
              </a:solidFill>
              <a:latin typeface="Bellota"/>
              <a:ea typeface="Bellota"/>
              <a:cs typeface="Bellota"/>
              <a:sym typeface="Bellota"/>
            </a:endParaRPr>
          </a:p>
          <a:p>
            <a:pPr indent="0" lvl="0" marL="0" rtl="0" algn="l">
              <a:lnSpc>
                <a:spcPct val="115000"/>
              </a:lnSpc>
              <a:spcBef>
                <a:spcPts val="1200"/>
              </a:spcBef>
              <a:spcAft>
                <a:spcPts val="0"/>
              </a:spcAft>
              <a:buNone/>
            </a:pPr>
            <a:r>
              <a:rPr b="1" lang="en-GB" sz="1100">
                <a:solidFill>
                  <a:srgbClr val="1F252A"/>
                </a:solidFill>
                <a:latin typeface="Bellota"/>
                <a:ea typeface="Bellota"/>
                <a:cs typeface="Bellota"/>
                <a:sym typeface="Bellota"/>
              </a:rPr>
              <a:t>Today, all of the English Edmund Rice schools share a set of statements which explain the ongoing connection to the charism of Edmund Rice called the Essential Elements of an Edmund Rice school.  </a:t>
            </a:r>
            <a:endParaRPr b="1" sz="1100">
              <a:solidFill>
                <a:srgbClr val="1F252A"/>
              </a:solidFill>
              <a:latin typeface="Bellota"/>
              <a:ea typeface="Bellota"/>
              <a:cs typeface="Bellota"/>
              <a:sym typeface="Bellota"/>
            </a:endParaRPr>
          </a:p>
          <a:p>
            <a:pPr indent="0" lvl="0" marL="0" rtl="0" algn="l">
              <a:lnSpc>
                <a:spcPct val="115000"/>
              </a:lnSpc>
              <a:spcBef>
                <a:spcPts val="1200"/>
              </a:spcBef>
              <a:spcAft>
                <a:spcPts val="0"/>
              </a:spcAft>
              <a:buNone/>
            </a:pPr>
            <a:r>
              <a:rPr b="1" lang="en-GB" sz="1100">
                <a:solidFill>
                  <a:srgbClr val="1F252A"/>
                </a:solidFill>
                <a:latin typeface="Bellota"/>
                <a:ea typeface="Bellota"/>
                <a:cs typeface="Bellota"/>
                <a:sym typeface="Bellota"/>
              </a:rPr>
              <a:t>In order for our pupils to understand the Essential Elements, we have put them into a wording that will be more familiar and </a:t>
            </a:r>
            <a:r>
              <a:rPr b="1" lang="en-GB" sz="1100">
                <a:solidFill>
                  <a:srgbClr val="1F252A"/>
                </a:solidFill>
                <a:latin typeface="Bellota"/>
                <a:ea typeface="Bellota"/>
                <a:cs typeface="Bellota"/>
                <a:sym typeface="Bellota"/>
              </a:rPr>
              <a:t>meaningful</a:t>
            </a:r>
            <a:r>
              <a:rPr b="1" lang="en-GB" sz="1100">
                <a:solidFill>
                  <a:srgbClr val="1F252A"/>
                </a:solidFill>
                <a:latin typeface="Bellota"/>
                <a:ea typeface="Bellota"/>
                <a:cs typeface="Bellota"/>
                <a:sym typeface="Bellota"/>
              </a:rPr>
              <a:t>.</a:t>
            </a:r>
            <a:endParaRPr b="1" sz="1100">
              <a:solidFill>
                <a:srgbClr val="1F252A"/>
              </a:solidFill>
              <a:latin typeface="Bellota"/>
              <a:ea typeface="Bellota"/>
              <a:cs typeface="Bellota"/>
              <a:sym typeface="Bellota"/>
            </a:endParaRPr>
          </a:p>
          <a:p>
            <a:pPr indent="-292100" lvl="0" marL="457200" rtl="0" algn="l">
              <a:lnSpc>
                <a:spcPct val="115000"/>
              </a:lnSpc>
              <a:spcBef>
                <a:spcPts val="2300"/>
              </a:spcBef>
              <a:spcAft>
                <a:spcPts val="0"/>
              </a:spcAft>
              <a:buClr>
                <a:srgbClr val="1F252A"/>
              </a:buClr>
              <a:buSzPts val="1000"/>
              <a:buFont typeface="Bellota"/>
              <a:buAutoNum type="arabicPeriod"/>
            </a:pPr>
            <a:r>
              <a:rPr b="1" lang="en-GB" sz="1000">
                <a:solidFill>
                  <a:srgbClr val="1F252A"/>
                </a:solidFill>
                <a:latin typeface="Bellota"/>
                <a:ea typeface="Bellota"/>
                <a:cs typeface="Bellota"/>
                <a:sym typeface="Bellota"/>
              </a:rPr>
              <a:t>Evangelisin</a:t>
            </a:r>
            <a:r>
              <a:rPr b="1" lang="en-GB" sz="1000">
                <a:solidFill>
                  <a:srgbClr val="1F252A"/>
                </a:solidFill>
                <a:latin typeface="Bellota"/>
                <a:ea typeface="Bellota"/>
                <a:cs typeface="Bellota"/>
                <a:sym typeface="Bellota"/>
              </a:rPr>
              <a:t>g the Modern World -</a:t>
            </a:r>
            <a:r>
              <a:rPr b="1" lang="en-GB" sz="1000">
                <a:solidFill>
                  <a:srgbClr val="9900FF"/>
                </a:solidFill>
                <a:highlight>
                  <a:srgbClr val="FFFFFF"/>
                </a:highlight>
                <a:latin typeface="Bellota"/>
                <a:ea typeface="Bellota"/>
                <a:cs typeface="Bellota"/>
                <a:sym typeface="Bellota"/>
              </a:rPr>
              <a:t>Celebrate Jesus’ values in all we do</a:t>
            </a:r>
            <a:r>
              <a:rPr b="1" lang="en-GB" sz="1000">
                <a:solidFill>
                  <a:srgbClr val="1F252A"/>
                </a:solidFill>
                <a:latin typeface="Bellota"/>
                <a:ea typeface="Bellota"/>
                <a:cs typeface="Bellota"/>
                <a:sym typeface="Bellota"/>
              </a:rPr>
              <a:t>	5. Concern for the Whole Person -</a:t>
            </a:r>
            <a:r>
              <a:rPr b="1" lang="en-GB" sz="1000">
                <a:solidFill>
                  <a:srgbClr val="9900FF"/>
                </a:solidFill>
                <a:highlight>
                  <a:srgbClr val="FFFFFF"/>
                </a:highlight>
                <a:latin typeface="Bellota"/>
                <a:ea typeface="Bellota"/>
                <a:cs typeface="Bellota"/>
                <a:sym typeface="Bellota"/>
              </a:rPr>
              <a:t>Be the best I can be</a:t>
            </a:r>
            <a:endParaRPr b="1" sz="1000">
              <a:solidFill>
                <a:srgbClr val="9900FF"/>
              </a:solidFill>
              <a:latin typeface="Bellota"/>
              <a:ea typeface="Bellota"/>
              <a:cs typeface="Bellota"/>
              <a:sym typeface="Bellota"/>
            </a:endParaRPr>
          </a:p>
          <a:p>
            <a:pPr indent="-292100" lvl="0" marL="457200" rtl="0" algn="l">
              <a:lnSpc>
                <a:spcPct val="115000"/>
              </a:lnSpc>
              <a:spcBef>
                <a:spcPts val="0"/>
              </a:spcBef>
              <a:spcAft>
                <a:spcPts val="0"/>
              </a:spcAft>
              <a:buClr>
                <a:srgbClr val="1F252A"/>
              </a:buClr>
              <a:buSzPts val="1000"/>
              <a:buFont typeface="Bellota"/>
              <a:buAutoNum type="arabicPeriod"/>
            </a:pPr>
            <a:r>
              <a:rPr b="1" lang="en-GB" sz="1000">
                <a:solidFill>
                  <a:srgbClr val="1F252A"/>
                </a:solidFill>
                <a:latin typeface="Bellota"/>
                <a:ea typeface="Bellota"/>
                <a:cs typeface="Bellota"/>
                <a:sym typeface="Bellota"/>
              </a:rPr>
              <a:t>Promoting the Spiritual -</a:t>
            </a:r>
            <a:r>
              <a:rPr b="1" lang="en-GB" sz="1000">
                <a:solidFill>
                  <a:srgbClr val="9900FF"/>
                </a:solidFill>
                <a:highlight>
                  <a:srgbClr val="FFFFFF"/>
                </a:highlight>
                <a:latin typeface="Bellota"/>
                <a:ea typeface="Bellota"/>
                <a:cs typeface="Bellota"/>
                <a:sym typeface="Bellota"/>
              </a:rPr>
              <a:t>Grow, through talking about our beliefs</a:t>
            </a:r>
            <a:r>
              <a:rPr b="1" lang="en-GB" sz="1000">
                <a:solidFill>
                  <a:srgbClr val="9900FF"/>
                </a:solidFill>
                <a:latin typeface="Bellota"/>
                <a:ea typeface="Bellota"/>
                <a:cs typeface="Bellota"/>
                <a:sym typeface="Bellota"/>
              </a:rPr>
              <a:t>	</a:t>
            </a:r>
            <a:r>
              <a:rPr b="1" lang="en-GB" sz="1000">
                <a:solidFill>
                  <a:srgbClr val="1F252A"/>
                </a:solidFill>
                <a:latin typeface="Bellota"/>
                <a:ea typeface="Bellota"/>
                <a:cs typeface="Bellota"/>
                <a:sym typeface="Bellota"/>
              </a:rPr>
              <a:t>	6. Striving for Excellence -</a:t>
            </a:r>
            <a:r>
              <a:rPr b="1" lang="en-GB" sz="1000">
                <a:solidFill>
                  <a:srgbClr val="9900FF"/>
                </a:solidFill>
                <a:highlight>
                  <a:srgbClr val="FFFFFF"/>
                </a:highlight>
                <a:latin typeface="Bellota"/>
                <a:ea typeface="Bellota"/>
                <a:cs typeface="Bellota"/>
                <a:sym typeface="Bellota"/>
              </a:rPr>
              <a:t>Create a better future for </a:t>
            </a:r>
            <a:r>
              <a:rPr b="1" lang="en-GB" sz="1000">
                <a:solidFill>
                  <a:srgbClr val="222222"/>
                </a:solidFill>
                <a:highlight>
                  <a:srgbClr val="FFFFFF"/>
                </a:highlight>
                <a:latin typeface="Bellota"/>
                <a:ea typeface="Bellota"/>
                <a:cs typeface="Bellota"/>
                <a:sym typeface="Bellota"/>
              </a:rPr>
              <a:t>everyone</a:t>
            </a:r>
            <a:endParaRPr b="1" sz="1000">
              <a:solidFill>
                <a:srgbClr val="1F252A"/>
              </a:solidFill>
              <a:latin typeface="Bellota"/>
              <a:ea typeface="Bellota"/>
              <a:cs typeface="Bellota"/>
              <a:sym typeface="Bellota"/>
            </a:endParaRPr>
          </a:p>
          <a:p>
            <a:pPr indent="-292100" lvl="0" marL="457200" rtl="0" algn="l">
              <a:lnSpc>
                <a:spcPct val="115000"/>
              </a:lnSpc>
              <a:spcBef>
                <a:spcPts val="0"/>
              </a:spcBef>
              <a:spcAft>
                <a:spcPts val="0"/>
              </a:spcAft>
              <a:buClr>
                <a:srgbClr val="1F252A"/>
              </a:buClr>
              <a:buSzPts val="1000"/>
              <a:buFont typeface="Bellota"/>
              <a:buAutoNum type="arabicPeriod"/>
            </a:pPr>
            <a:r>
              <a:rPr b="1" lang="en-GB" sz="1000">
                <a:solidFill>
                  <a:srgbClr val="1F252A"/>
                </a:solidFill>
                <a:latin typeface="Bellota"/>
                <a:ea typeface="Bellota"/>
                <a:cs typeface="Bellota"/>
                <a:sym typeface="Bellota"/>
              </a:rPr>
              <a:t>Building a Christian Community -</a:t>
            </a:r>
            <a:r>
              <a:rPr b="1" lang="en-GB" sz="1000">
                <a:solidFill>
                  <a:srgbClr val="9900FF"/>
                </a:solidFill>
                <a:highlight>
                  <a:srgbClr val="FFFFFF"/>
                </a:highlight>
                <a:latin typeface="Bellota"/>
                <a:ea typeface="Bellota"/>
                <a:cs typeface="Bellota"/>
                <a:sym typeface="Bellota"/>
              </a:rPr>
              <a:t>Build an inclusive community in 	</a:t>
            </a:r>
            <a:r>
              <a:rPr b="1" lang="en-GB" sz="1000">
                <a:solidFill>
                  <a:srgbClr val="1F252A"/>
                </a:solidFill>
                <a:latin typeface="Bellota"/>
                <a:ea typeface="Bellota"/>
                <a:cs typeface="Bellota"/>
                <a:sym typeface="Bellota"/>
              </a:rPr>
              <a:t>7. Education as a Christian Calling -</a:t>
            </a:r>
            <a:r>
              <a:rPr b="1" lang="en-GB" sz="1000">
                <a:solidFill>
                  <a:srgbClr val="9900FF"/>
                </a:solidFill>
                <a:highlight>
                  <a:srgbClr val="FFFFFF"/>
                </a:highlight>
                <a:latin typeface="Bellota"/>
                <a:ea typeface="Bellota"/>
                <a:cs typeface="Bellota"/>
                <a:sym typeface="Bellota"/>
              </a:rPr>
              <a:t>Live by Jesus’ example</a:t>
            </a:r>
            <a:endParaRPr b="1" sz="1000">
              <a:solidFill>
                <a:srgbClr val="9900FF"/>
              </a:solidFill>
              <a:highlight>
                <a:srgbClr val="FFFFFF"/>
              </a:highlight>
              <a:latin typeface="Bellota"/>
              <a:ea typeface="Bellota"/>
              <a:cs typeface="Bellota"/>
              <a:sym typeface="Bellota"/>
            </a:endParaRPr>
          </a:p>
          <a:p>
            <a:pPr indent="0" lvl="0" marL="0" rtl="0" algn="l">
              <a:lnSpc>
                <a:spcPct val="115000"/>
              </a:lnSpc>
              <a:spcBef>
                <a:spcPts val="0"/>
              </a:spcBef>
              <a:spcAft>
                <a:spcPts val="0"/>
              </a:spcAft>
              <a:buNone/>
            </a:pPr>
            <a:r>
              <a:rPr b="1" lang="en-GB" sz="1000">
                <a:solidFill>
                  <a:srgbClr val="9900FF"/>
                </a:solidFill>
                <a:highlight>
                  <a:srgbClr val="FFFFFF"/>
                </a:highlight>
                <a:latin typeface="Bellota"/>
                <a:ea typeface="Bellota"/>
                <a:cs typeface="Bellota"/>
                <a:sym typeface="Bellota"/>
              </a:rPr>
              <a:t>             school and beyond</a:t>
            </a:r>
            <a:r>
              <a:rPr b="1" lang="en-GB" sz="1000">
                <a:solidFill>
                  <a:srgbClr val="9900FF"/>
                </a:solidFill>
                <a:latin typeface="Bellota"/>
                <a:ea typeface="Bellota"/>
                <a:cs typeface="Bellota"/>
                <a:sym typeface="Bellota"/>
              </a:rPr>
              <a:t>	</a:t>
            </a:r>
            <a:endParaRPr b="1" sz="1000">
              <a:solidFill>
                <a:srgbClr val="9900FF"/>
              </a:solidFill>
              <a:latin typeface="Bellota"/>
              <a:ea typeface="Bellota"/>
              <a:cs typeface="Bellota"/>
              <a:sym typeface="Bellota"/>
            </a:endParaRPr>
          </a:p>
          <a:p>
            <a:pPr indent="-292100" lvl="0" marL="457200" rtl="0" algn="l">
              <a:lnSpc>
                <a:spcPct val="115000"/>
              </a:lnSpc>
              <a:spcBef>
                <a:spcPts val="0"/>
              </a:spcBef>
              <a:spcAft>
                <a:spcPts val="2300"/>
              </a:spcAft>
              <a:buClr>
                <a:srgbClr val="1F252A"/>
              </a:buClr>
              <a:buSzPts val="1000"/>
              <a:buFont typeface="Bellota"/>
              <a:buAutoNum type="arabicPeriod"/>
            </a:pPr>
            <a:r>
              <a:rPr b="1" lang="en-GB" sz="1000">
                <a:solidFill>
                  <a:srgbClr val="1F252A"/>
                </a:solidFill>
                <a:latin typeface="Bellota"/>
                <a:ea typeface="Bellota"/>
                <a:cs typeface="Bellota"/>
                <a:sym typeface="Bellota"/>
              </a:rPr>
              <a:t>Compassion for those in Need -</a:t>
            </a:r>
            <a:r>
              <a:rPr b="1" lang="en-GB" sz="1000">
                <a:solidFill>
                  <a:srgbClr val="9900FF"/>
                </a:solidFill>
                <a:highlight>
                  <a:srgbClr val="FFFFFF"/>
                </a:highlight>
                <a:latin typeface="Bellota"/>
                <a:ea typeface="Bellota"/>
                <a:cs typeface="Bellota"/>
                <a:sym typeface="Bellota"/>
              </a:rPr>
              <a:t>Help people who need it</a:t>
            </a:r>
            <a:r>
              <a:rPr b="1" lang="en-GB" sz="1000">
                <a:solidFill>
                  <a:srgbClr val="9900FF"/>
                </a:solidFill>
                <a:latin typeface="Bellota"/>
                <a:ea typeface="Bellota"/>
                <a:cs typeface="Bellota"/>
                <a:sym typeface="Bellota"/>
              </a:rPr>
              <a:t>	</a:t>
            </a:r>
            <a:r>
              <a:rPr b="1" lang="en-GB" sz="1000">
                <a:solidFill>
                  <a:srgbClr val="1F252A"/>
                </a:solidFill>
                <a:latin typeface="Bellota"/>
                <a:ea typeface="Bellota"/>
                <a:cs typeface="Bellota"/>
                <a:sym typeface="Bellota"/>
              </a:rPr>
              <a:t>	8. Education for Justice -</a:t>
            </a:r>
            <a:r>
              <a:rPr b="1" lang="en-GB" sz="1000">
                <a:solidFill>
                  <a:srgbClr val="9900FF"/>
                </a:solidFill>
                <a:highlight>
                  <a:srgbClr val="FFFFFF"/>
                </a:highlight>
                <a:latin typeface="Bellota"/>
                <a:ea typeface="Bellota"/>
                <a:cs typeface="Bellota"/>
                <a:sym typeface="Bellota"/>
              </a:rPr>
              <a:t>Care for one another and our world</a:t>
            </a:r>
            <a:endParaRPr b="1" sz="1000">
              <a:solidFill>
                <a:srgbClr val="9900FF"/>
              </a:solidFill>
              <a:latin typeface="Bellota"/>
              <a:ea typeface="Bellota"/>
              <a:cs typeface="Bellota"/>
              <a:sym typeface="Bellota"/>
            </a:endParaRPr>
          </a:p>
        </p:txBody>
      </p:sp>
      <p:sp>
        <p:nvSpPr>
          <p:cNvPr id="130" name="Google Shape;130;p17"/>
          <p:cNvSpPr txBox="1"/>
          <p:nvPr/>
        </p:nvSpPr>
        <p:spPr>
          <a:xfrm>
            <a:off x="130950" y="0"/>
            <a:ext cx="81324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800">
                <a:latin typeface="Bellota"/>
                <a:ea typeface="Bellota"/>
                <a:cs typeface="Bellota"/>
                <a:sym typeface="Bellota"/>
              </a:rPr>
              <a:t>  </a:t>
            </a:r>
            <a:r>
              <a:rPr b="1" lang="en-GB" sz="2500">
                <a:latin typeface="Bellota"/>
                <a:ea typeface="Bellota"/>
                <a:cs typeface="Bellota"/>
                <a:sym typeface="Bellota"/>
              </a:rPr>
              <a:t>The Importance of the 8 Essentials of Edmund Rice </a:t>
            </a:r>
            <a:endParaRPr b="1" sz="2500">
              <a:latin typeface="Bellota"/>
              <a:ea typeface="Bellota"/>
              <a:cs typeface="Bellota"/>
              <a:sym typeface="Bellota"/>
            </a:endParaRPr>
          </a:p>
        </p:txBody>
      </p:sp>
      <p:pic>
        <p:nvPicPr>
          <p:cNvPr id="131" name="Google Shape;131;p17"/>
          <p:cNvPicPr preferRelativeResize="0"/>
          <p:nvPr/>
        </p:nvPicPr>
        <p:blipFill rotWithShape="1">
          <a:blip r:embed="rId3">
            <a:alphaModFix/>
          </a:blip>
          <a:srcRect b="5292" l="10186" r="10424" t="6501"/>
          <a:stretch/>
        </p:blipFill>
        <p:spPr>
          <a:xfrm>
            <a:off x="8385475" y="68750"/>
            <a:ext cx="627575" cy="6973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18"/>
          <p:cNvSpPr txBox="1"/>
          <p:nvPr/>
        </p:nvSpPr>
        <p:spPr>
          <a:xfrm>
            <a:off x="130950" y="715250"/>
            <a:ext cx="8882100" cy="4340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1800">
                <a:solidFill>
                  <a:schemeClr val="dk1"/>
                </a:solidFill>
                <a:latin typeface="Bellota"/>
                <a:ea typeface="Bellota"/>
                <a:cs typeface="Bellota"/>
                <a:sym typeface="Bellota"/>
              </a:rPr>
              <a:t>Our 8 essentials curriculum has been designed by Runnymede St Edwards Catholic Primary to provide a bespoke, motivating and exciting learning experience.  Inspired by the founding vision of Blessed Edmund Rice, our curriculum aims for pupils to become articulate learners with high aspirations. We place an important emphasis on developing the whole child, supporting them to be resilient, healthy and open-minded human beings.</a:t>
            </a:r>
            <a:endParaRPr b="1" sz="1800">
              <a:solidFill>
                <a:schemeClr val="dk1"/>
              </a:solidFill>
              <a:latin typeface="Bellota"/>
              <a:ea typeface="Bellota"/>
              <a:cs typeface="Bellota"/>
              <a:sym typeface="Bellota"/>
            </a:endParaRPr>
          </a:p>
          <a:p>
            <a:pPr indent="0" lvl="0" marL="0" rtl="0" algn="l">
              <a:spcBef>
                <a:spcPts val="0"/>
              </a:spcBef>
              <a:spcAft>
                <a:spcPts val="0"/>
              </a:spcAft>
              <a:buNone/>
            </a:pPr>
            <a:r>
              <a:t/>
            </a:r>
            <a:endParaRPr b="1" sz="1800">
              <a:solidFill>
                <a:schemeClr val="dk1"/>
              </a:solidFill>
              <a:latin typeface="Bellota"/>
              <a:ea typeface="Bellota"/>
              <a:cs typeface="Bellota"/>
              <a:sym typeface="Bellota"/>
            </a:endParaRPr>
          </a:p>
          <a:p>
            <a:pPr indent="0" lvl="0" marL="0" rtl="0" algn="l">
              <a:spcBef>
                <a:spcPts val="0"/>
              </a:spcBef>
              <a:spcAft>
                <a:spcPts val="0"/>
              </a:spcAft>
              <a:buNone/>
            </a:pPr>
            <a:r>
              <a:rPr b="1" lang="en-GB" sz="1800">
                <a:solidFill>
                  <a:schemeClr val="dk1"/>
                </a:solidFill>
                <a:latin typeface="Bellota"/>
                <a:ea typeface="Bellota"/>
                <a:cs typeface="Bellota"/>
                <a:sym typeface="Bellota"/>
              </a:rPr>
              <a:t>All our subjects are centrally driven by the 8 Essentials of Edmund Rice, these are the foundations of everything we do.  We have adapted the wording of the essentials so that learners can fully connect with their meaning.   Each essential has a Christian foundation, that supports our pupils through their academic journey and promotes both character and spirituality for all.  Each Essential will be woven into a specific unit of work within the subject disciplines to ensure that our Young Edwardians at Runnymede St Edward's Primary become loving, compassionate, tolerant and successful young people.</a:t>
            </a:r>
            <a:endParaRPr b="1" sz="1800">
              <a:solidFill>
                <a:srgbClr val="1F252A"/>
              </a:solidFill>
              <a:latin typeface="Bellota"/>
              <a:ea typeface="Bellota"/>
              <a:cs typeface="Bellota"/>
              <a:sym typeface="Bellota"/>
            </a:endParaRPr>
          </a:p>
        </p:txBody>
      </p:sp>
      <p:sp>
        <p:nvSpPr>
          <p:cNvPr id="137" name="Google Shape;137;p18"/>
          <p:cNvSpPr txBox="1"/>
          <p:nvPr/>
        </p:nvSpPr>
        <p:spPr>
          <a:xfrm>
            <a:off x="130950" y="68750"/>
            <a:ext cx="87021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2800">
                <a:solidFill>
                  <a:schemeClr val="dk1"/>
                </a:solidFill>
                <a:latin typeface="Bellota"/>
                <a:ea typeface="Bellota"/>
                <a:cs typeface="Bellota"/>
                <a:sym typeface="Bellota"/>
              </a:rPr>
              <a:t>An Introduction to Our 8 Essentials Curriculum </a:t>
            </a:r>
            <a:r>
              <a:rPr lang="en-GB" sz="2800">
                <a:solidFill>
                  <a:schemeClr val="dk1"/>
                </a:solidFill>
                <a:latin typeface="Bellota"/>
                <a:ea typeface="Bellota"/>
                <a:cs typeface="Bellota"/>
                <a:sym typeface="Bellota"/>
              </a:rPr>
              <a:t> </a:t>
            </a:r>
            <a:endParaRPr sz="2800">
              <a:latin typeface="Bellota"/>
              <a:ea typeface="Bellota"/>
              <a:cs typeface="Bellota"/>
              <a:sym typeface="Bellota"/>
            </a:endParaRPr>
          </a:p>
        </p:txBody>
      </p:sp>
      <p:pic>
        <p:nvPicPr>
          <p:cNvPr id="138" name="Google Shape;138;p18"/>
          <p:cNvPicPr preferRelativeResize="0"/>
          <p:nvPr/>
        </p:nvPicPr>
        <p:blipFill rotWithShape="1">
          <a:blip r:embed="rId3">
            <a:alphaModFix/>
          </a:blip>
          <a:srcRect b="5292" l="10186" r="10424" t="6501"/>
          <a:stretch/>
        </p:blipFill>
        <p:spPr>
          <a:xfrm>
            <a:off x="8351625" y="0"/>
            <a:ext cx="762750" cy="847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9"/>
          <p:cNvSpPr txBox="1"/>
          <p:nvPr/>
        </p:nvSpPr>
        <p:spPr>
          <a:xfrm>
            <a:off x="0" y="148975"/>
            <a:ext cx="91440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2800">
                <a:latin typeface="Bellota"/>
                <a:ea typeface="Bellota"/>
                <a:cs typeface="Bellota"/>
                <a:sym typeface="Bellota"/>
              </a:rPr>
              <a:t>The 8 Essentials For Our Young Edwardians</a:t>
            </a:r>
            <a:endParaRPr b="1" sz="2800">
              <a:latin typeface="Bellota"/>
              <a:ea typeface="Bellota"/>
              <a:cs typeface="Bellota"/>
              <a:sym typeface="Bellota"/>
            </a:endParaRPr>
          </a:p>
        </p:txBody>
      </p:sp>
      <p:pic>
        <p:nvPicPr>
          <p:cNvPr id="144" name="Google Shape;144;p19"/>
          <p:cNvPicPr preferRelativeResize="0"/>
          <p:nvPr/>
        </p:nvPicPr>
        <p:blipFill rotWithShape="1">
          <a:blip r:embed="rId3">
            <a:alphaModFix/>
          </a:blip>
          <a:srcRect b="6790" l="19618" r="53126" t="45493"/>
          <a:stretch/>
        </p:blipFill>
        <p:spPr>
          <a:xfrm>
            <a:off x="337275" y="1020963"/>
            <a:ext cx="720000" cy="6663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pic>
        <p:nvPicPr>
          <p:cNvPr id="145" name="Google Shape;145;p19"/>
          <p:cNvPicPr preferRelativeResize="0"/>
          <p:nvPr/>
        </p:nvPicPr>
        <p:blipFill rotWithShape="1">
          <a:blip r:embed="rId4">
            <a:alphaModFix/>
          </a:blip>
          <a:srcRect b="13173" l="19361" r="53386" t="39114"/>
          <a:stretch/>
        </p:blipFill>
        <p:spPr>
          <a:xfrm>
            <a:off x="337281" y="1814684"/>
            <a:ext cx="720000" cy="6663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pic>
        <p:nvPicPr>
          <p:cNvPr id="146" name="Google Shape;146;p19"/>
          <p:cNvPicPr preferRelativeResize="0"/>
          <p:nvPr/>
        </p:nvPicPr>
        <p:blipFill rotWithShape="1">
          <a:blip r:embed="rId5">
            <a:alphaModFix/>
          </a:blip>
          <a:srcRect b="8846" l="19808" r="52938" t="43439"/>
          <a:stretch/>
        </p:blipFill>
        <p:spPr>
          <a:xfrm>
            <a:off x="7716815" y="1947589"/>
            <a:ext cx="720000" cy="666300"/>
          </a:xfrm>
          <a:prstGeom prst="ellipse">
            <a:avLst/>
          </a:prstGeom>
          <a:noFill/>
          <a:ln cap="flat" cmpd="sng" w="9525">
            <a:solidFill>
              <a:schemeClr val="dk1"/>
            </a:solidFill>
            <a:prstDash val="solid"/>
            <a:round/>
            <a:headEnd len="sm" w="sm" type="none"/>
            <a:tailEnd len="sm" w="sm" type="none"/>
          </a:ln>
          <a:effectLst>
            <a:outerShdw blurRad="157163" rotWithShape="0" algn="bl" dir="2760000" dist="76200">
              <a:srgbClr val="000000">
                <a:alpha val="50000"/>
              </a:srgbClr>
            </a:outerShdw>
          </a:effectLst>
        </p:spPr>
      </p:pic>
      <p:pic>
        <p:nvPicPr>
          <p:cNvPr id="147" name="Google Shape;147;p19"/>
          <p:cNvPicPr preferRelativeResize="0"/>
          <p:nvPr/>
        </p:nvPicPr>
        <p:blipFill rotWithShape="1">
          <a:blip r:embed="rId6">
            <a:alphaModFix/>
          </a:blip>
          <a:srcRect b="9830" l="19996" r="52751" t="42454"/>
          <a:stretch/>
        </p:blipFill>
        <p:spPr>
          <a:xfrm>
            <a:off x="298206" y="2947590"/>
            <a:ext cx="720000" cy="666300"/>
          </a:xfrm>
          <a:prstGeom prst="ellipse">
            <a:avLst/>
          </a:prstGeom>
          <a:noFill/>
          <a:ln cap="flat" cmpd="sng" w="9525">
            <a:solidFill>
              <a:schemeClr val="dk1"/>
            </a:solidFill>
            <a:prstDash val="solid"/>
            <a:round/>
            <a:headEnd len="sm" w="sm" type="none"/>
            <a:tailEnd len="sm" w="sm" type="none"/>
          </a:ln>
          <a:effectLst>
            <a:outerShdw blurRad="157163" rotWithShape="0" algn="bl" dir="2820000" dist="66675">
              <a:srgbClr val="000000">
                <a:alpha val="50000"/>
              </a:srgbClr>
            </a:outerShdw>
          </a:effectLst>
        </p:spPr>
      </p:pic>
      <p:sp>
        <p:nvSpPr>
          <p:cNvPr id="148" name="Google Shape;148;p19"/>
          <p:cNvSpPr txBox="1"/>
          <p:nvPr/>
        </p:nvSpPr>
        <p:spPr>
          <a:xfrm>
            <a:off x="1183499" y="2097592"/>
            <a:ext cx="30681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1800">
                <a:solidFill>
                  <a:srgbClr val="222222"/>
                </a:solidFill>
                <a:latin typeface="Bellota"/>
                <a:ea typeface="Bellota"/>
                <a:cs typeface="Bellota"/>
                <a:sym typeface="Bellota"/>
              </a:rPr>
              <a:t>Help people who need it</a:t>
            </a:r>
            <a:endParaRPr b="1" sz="1800">
              <a:latin typeface="Bellota"/>
              <a:ea typeface="Bellota"/>
              <a:cs typeface="Bellota"/>
              <a:sym typeface="Bellota"/>
            </a:endParaRPr>
          </a:p>
        </p:txBody>
      </p:sp>
      <p:sp>
        <p:nvSpPr>
          <p:cNvPr id="149" name="Google Shape;149;p19"/>
          <p:cNvSpPr txBox="1"/>
          <p:nvPr/>
        </p:nvSpPr>
        <p:spPr>
          <a:xfrm>
            <a:off x="1183499" y="1061638"/>
            <a:ext cx="30681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1800">
                <a:solidFill>
                  <a:srgbClr val="222222"/>
                </a:solidFill>
                <a:latin typeface="Bellota"/>
                <a:ea typeface="Bellota"/>
                <a:cs typeface="Bellota"/>
                <a:sym typeface="Bellota"/>
              </a:rPr>
              <a:t>Grow, through talking about our beliefs</a:t>
            </a:r>
            <a:endParaRPr b="1" sz="1800">
              <a:latin typeface="Bellota"/>
              <a:ea typeface="Bellota"/>
              <a:cs typeface="Bellota"/>
              <a:sym typeface="Bellota"/>
            </a:endParaRPr>
          </a:p>
        </p:txBody>
      </p:sp>
      <p:sp>
        <p:nvSpPr>
          <p:cNvPr id="150" name="Google Shape;150;p19"/>
          <p:cNvSpPr txBox="1"/>
          <p:nvPr/>
        </p:nvSpPr>
        <p:spPr>
          <a:xfrm>
            <a:off x="1305349" y="4242775"/>
            <a:ext cx="31449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1800">
                <a:solidFill>
                  <a:srgbClr val="222222"/>
                </a:solidFill>
                <a:latin typeface="Bellota"/>
                <a:ea typeface="Bellota"/>
                <a:cs typeface="Bellota"/>
                <a:sym typeface="Bellota"/>
              </a:rPr>
              <a:t>Live by Jesus’ example</a:t>
            </a:r>
            <a:endParaRPr b="1" sz="1800">
              <a:latin typeface="Bellota"/>
              <a:ea typeface="Bellota"/>
              <a:cs typeface="Bellota"/>
              <a:sym typeface="Bellota"/>
            </a:endParaRPr>
          </a:p>
        </p:txBody>
      </p:sp>
      <p:pic>
        <p:nvPicPr>
          <p:cNvPr id="151" name="Google Shape;151;p19"/>
          <p:cNvPicPr preferRelativeResize="0"/>
          <p:nvPr/>
        </p:nvPicPr>
        <p:blipFill rotWithShape="1">
          <a:blip r:embed="rId7">
            <a:alphaModFix/>
          </a:blip>
          <a:srcRect b="24358" l="26453" r="52982" t="39086"/>
          <a:stretch/>
        </p:blipFill>
        <p:spPr>
          <a:xfrm>
            <a:off x="298205" y="4080525"/>
            <a:ext cx="720000" cy="666300"/>
          </a:xfrm>
          <a:prstGeom prst="ellipse">
            <a:avLst/>
          </a:prstGeom>
          <a:noFill/>
          <a:ln cap="flat" cmpd="sng" w="9525">
            <a:solidFill>
              <a:schemeClr val="dk2"/>
            </a:solidFill>
            <a:prstDash val="solid"/>
            <a:round/>
            <a:headEnd len="sm" w="sm" type="none"/>
            <a:tailEnd len="sm" w="sm" type="none"/>
          </a:ln>
          <a:effectLst>
            <a:outerShdw blurRad="185738" rotWithShape="0" algn="bl" dir="3300000" dist="95250">
              <a:srgbClr val="000000">
                <a:alpha val="50000"/>
              </a:srgbClr>
            </a:outerShdw>
          </a:effectLst>
        </p:spPr>
      </p:pic>
      <p:pic>
        <p:nvPicPr>
          <p:cNvPr id="152" name="Google Shape;152;p19"/>
          <p:cNvPicPr preferRelativeResize="0"/>
          <p:nvPr/>
        </p:nvPicPr>
        <p:blipFill>
          <a:blip r:embed="rId8">
            <a:alphaModFix/>
          </a:blip>
          <a:stretch>
            <a:fillRect/>
          </a:stretch>
        </p:blipFill>
        <p:spPr>
          <a:xfrm>
            <a:off x="7716825" y="975348"/>
            <a:ext cx="720000" cy="666300"/>
          </a:xfrm>
          <a:prstGeom prst="ellipse">
            <a:avLst/>
          </a:prstGeom>
          <a:noFill/>
          <a:ln cap="flat" cmpd="sng" w="9525">
            <a:solidFill>
              <a:schemeClr val="dk2"/>
            </a:solidFill>
            <a:prstDash val="solid"/>
            <a:round/>
            <a:headEnd len="sm" w="sm" type="none"/>
            <a:tailEnd len="sm" w="sm" type="none"/>
          </a:ln>
          <a:effectLst>
            <a:outerShdw blurRad="157163" rotWithShape="0" algn="bl" dir="2760000" dist="76200">
              <a:srgbClr val="000000">
                <a:alpha val="50000"/>
              </a:srgbClr>
            </a:outerShdw>
          </a:effectLst>
        </p:spPr>
      </p:pic>
      <p:pic>
        <p:nvPicPr>
          <p:cNvPr id="153" name="Google Shape;153;p19"/>
          <p:cNvPicPr preferRelativeResize="0"/>
          <p:nvPr/>
        </p:nvPicPr>
        <p:blipFill rotWithShape="1">
          <a:blip r:embed="rId9">
            <a:alphaModFix/>
          </a:blip>
          <a:srcRect b="7851" l="0" r="7029" t="0"/>
          <a:stretch/>
        </p:blipFill>
        <p:spPr>
          <a:xfrm>
            <a:off x="7753351" y="3014043"/>
            <a:ext cx="720000" cy="666300"/>
          </a:xfrm>
          <a:prstGeom prst="ellipse">
            <a:avLst/>
          </a:prstGeom>
          <a:noFill/>
          <a:ln cap="flat" cmpd="sng" w="9525">
            <a:solidFill>
              <a:schemeClr val="dk2"/>
            </a:solidFill>
            <a:prstDash val="solid"/>
            <a:round/>
            <a:headEnd len="sm" w="sm" type="none"/>
            <a:tailEnd len="sm" w="sm" type="none"/>
          </a:ln>
          <a:effectLst>
            <a:outerShdw blurRad="157163" rotWithShape="0" algn="bl" dir="2760000" dist="76200">
              <a:srgbClr val="000000">
                <a:alpha val="50000"/>
              </a:srgbClr>
            </a:outerShdw>
          </a:effectLst>
        </p:spPr>
      </p:pic>
      <p:sp>
        <p:nvSpPr>
          <p:cNvPr id="154" name="Google Shape;154;p19"/>
          <p:cNvSpPr txBox="1"/>
          <p:nvPr/>
        </p:nvSpPr>
        <p:spPr>
          <a:xfrm>
            <a:off x="4865175" y="1161675"/>
            <a:ext cx="2849100" cy="738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1800">
                <a:solidFill>
                  <a:srgbClr val="222222"/>
                </a:solidFill>
                <a:latin typeface="Bellota"/>
                <a:ea typeface="Bellota"/>
                <a:cs typeface="Bellota"/>
                <a:sym typeface="Bellota"/>
              </a:rPr>
              <a:t>Create a better future for everyone</a:t>
            </a:r>
            <a:endParaRPr b="1" sz="1800">
              <a:latin typeface="Bellota"/>
              <a:ea typeface="Bellota"/>
              <a:cs typeface="Bellota"/>
              <a:sym typeface="Bellota"/>
            </a:endParaRPr>
          </a:p>
        </p:txBody>
      </p:sp>
      <p:sp>
        <p:nvSpPr>
          <p:cNvPr id="155" name="Google Shape;155;p19"/>
          <p:cNvSpPr txBox="1"/>
          <p:nvPr/>
        </p:nvSpPr>
        <p:spPr>
          <a:xfrm>
            <a:off x="4904250" y="1949421"/>
            <a:ext cx="2849100" cy="1015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1800">
                <a:solidFill>
                  <a:srgbClr val="222222"/>
                </a:solidFill>
                <a:latin typeface="Bellota"/>
                <a:ea typeface="Bellota"/>
                <a:cs typeface="Bellota"/>
                <a:sym typeface="Bellota"/>
              </a:rPr>
              <a:t>Build an inclusive community in school and beyond</a:t>
            </a:r>
            <a:endParaRPr b="1" sz="1800">
              <a:latin typeface="Bellota"/>
              <a:ea typeface="Bellota"/>
              <a:cs typeface="Bellota"/>
              <a:sym typeface="Bellota"/>
            </a:endParaRPr>
          </a:p>
        </p:txBody>
      </p:sp>
      <p:sp>
        <p:nvSpPr>
          <p:cNvPr id="156" name="Google Shape;156;p19"/>
          <p:cNvSpPr txBox="1"/>
          <p:nvPr/>
        </p:nvSpPr>
        <p:spPr>
          <a:xfrm>
            <a:off x="4904260" y="3176752"/>
            <a:ext cx="2849100" cy="738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1800">
                <a:solidFill>
                  <a:srgbClr val="222222"/>
                </a:solidFill>
                <a:latin typeface="Bellota"/>
                <a:ea typeface="Bellota"/>
                <a:cs typeface="Bellota"/>
                <a:sym typeface="Bellota"/>
              </a:rPr>
              <a:t>Care for one another and our world</a:t>
            </a:r>
            <a:endParaRPr b="1" sz="1800">
              <a:latin typeface="Bellota"/>
              <a:ea typeface="Bellota"/>
              <a:cs typeface="Bellota"/>
              <a:sym typeface="Bellota"/>
            </a:endParaRPr>
          </a:p>
        </p:txBody>
      </p:sp>
      <p:sp>
        <p:nvSpPr>
          <p:cNvPr id="157" name="Google Shape;157;p19"/>
          <p:cNvSpPr txBox="1"/>
          <p:nvPr/>
        </p:nvSpPr>
        <p:spPr>
          <a:xfrm>
            <a:off x="1235699" y="3031590"/>
            <a:ext cx="30681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1800">
                <a:solidFill>
                  <a:srgbClr val="222222"/>
                </a:solidFill>
                <a:latin typeface="Bellota"/>
                <a:ea typeface="Bellota"/>
                <a:cs typeface="Bellota"/>
                <a:sym typeface="Bellota"/>
              </a:rPr>
              <a:t>Celebrate Jesus’ values in all we do</a:t>
            </a:r>
            <a:endParaRPr b="1" sz="1800">
              <a:latin typeface="Bellota"/>
              <a:ea typeface="Bellota"/>
              <a:cs typeface="Bellota"/>
              <a:sym typeface="Bellota"/>
            </a:endParaRPr>
          </a:p>
        </p:txBody>
      </p:sp>
      <p:pic>
        <p:nvPicPr>
          <p:cNvPr id="158" name="Google Shape;158;p19"/>
          <p:cNvPicPr preferRelativeResize="0"/>
          <p:nvPr/>
        </p:nvPicPr>
        <p:blipFill>
          <a:blip r:embed="rId10">
            <a:alphaModFix/>
          </a:blip>
          <a:stretch>
            <a:fillRect/>
          </a:stretch>
        </p:blipFill>
        <p:spPr>
          <a:xfrm>
            <a:off x="7716826" y="4080492"/>
            <a:ext cx="720000" cy="666300"/>
          </a:xfrm>
          <a:prstGeom prst="ellipse">
            <a:avLst/>
          </a:prstGeom>
          <a:noFill/>
          <a:ln cap="flat" cmpd="sng" w="9525">
            <a:solidFill>
              <a:schemeClr val="dk2"/>
            </a:solidFill>
            <a:prstDash val="solid"/>
            <a:round/>
            <a:headEnd len="sm" w="sm" type="none"/>
            <a:tailEnd len="sm" w="sm" type="none"/>
          </a:ln>
          <a:effectLst>
            <a:outerShdw blurRad="157163" rotWithShape="0" algn="bl" dir="2760000" dist="76200">
              <a:srgbClr val="000000">
                <a:alpha val="50000"/>
              </a:srgbClr>
            </a:outerShdw>
          </a:effectLst>
        </p:spPr>
      </p:pic>
      <p:sp>
        <p:nvSpPr>
          <p:cNvPr id="159" name="Google Shape;159;p19"/>
          <p:cNvSpPr txBox="1"/>
          <p:nvPr/>
        </p:nvSpPr>
        <p:spPr>
          <a:xfrm>
            <a:off x="4865175" y="4242775"/>
            <a:ext cx="28491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1800">
                <a:solidFill>
                  <a:srgbClr val="222222"/>
                </a:solidFill>
                <a:latin typeface="Bellota"/>
                <a:ea typeface="Bellota"/>
                <a:cs typeface="Bellota"/>
                <a:sym typeface="Bellota"/>
              </a:rPr>
              <a:t>     Be the best I can be</a:t>
            </a:r>
            <a:endParaRPr b="1" sz="1800">
              <a:latin typeface="Bellota"/>
              <a:ea typeface="Bellota"/>
              <a:cs typeface="Bellota"/>
              <a:sym typeface="Bellota"/>
            </a:endParaRPr>
          </a:p>
        </p:txBody>
      </p:sp>
      <p:pic>
        <p:nvPicPr>
          <p:cNvPr id="160" name="Google Shape;160;p19"/>
          <p:cNvPicPr preferRelativeResize="0"/>
          <p:nvPr/>
        </p:nvPicPr>
        <p:blipFill rotWithShape="1">
          <a:blip r:embed="rId11">
            <a:alphaModFix/>
          </a:blip>
          <a:srcRect b="5292" l="10186" r="10424" t="6501"/>
          <a:stretch/>
        </p:blipFill>
        <p:spPr>
          <a:xfrm>
            <a:off x="3877625" y="1647075"/>
            <a:ext cx="1026625" cy="11300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graphicFrame>
        <p:nvGraphicFramePr>
          <p:cNvPr id="165" name="Google Shape;165;p20"/>
          <p:cNvGraphicFramePr/>
          <p:nvPr/>
        </p:nvGraphicFramePr>
        <p:xfrm>
          <a:off x="215800" y="585200"/>
          <a:ext cx="3000000" cy="3000000"/>
        </p:xfrm>
        <a:graphic>
          <a:graphicData uri="http://schemas.openxmlformats.org/drawingml/2006/table">
            <a:tbl>
              <a:tblPr>
                <a:noFill/>
                <a:tableStyleId>{21035F73-D990-45C1-934C-06C794E52CDA}</a:tableStyleId>
              </a:tblPr>
              <a:tblGrid>
                <a:gridCol w="2178100"/>
                <a:gridCol w="2178100"/>
                <a:gridCol w="2178100"/>
                <a:gridCol w="2178100"/>
              </a:tblGrid>
              <a:tr h="2240250">
                <a:tc>
                  <a:txBody>
                    <a:bodyPr/>
                    <a:lstStyle/>
                    <a:p>
                      <a:pPr indent="0" lvl="0" marL="0" rtl="0" algn="l">
                        <a:lnSpc>
                          <a:spcPct val="100000"/>
                        </a:lnSpc>
                        <a:spcBef>
                          <a:spcPts val="0"/>
                        </a:spcBef>
                        <a:spcAft>
                          <a:spcPts val="0"/>
                        </a:spcAft>
                        <a:buNone/>
                      </a:pPr>
                      <a:r>
                        <a:t/>
                      </a:r>
                      <a:endParaRPr b="1" sz="1000" u="sng">
                        <a:latin typeface="Bellota"/>
                        <a:ea typeface="Bellota"/>
                        <a:cs typeface="Bellota"/>
                        <a:sym typeface="Bellota"/>
                      </a:endParaRPr>
                    </a:p>
                    <a:p>
                      <a:pPr indent="0" lvl="0" marL="0" rtl="0" algn="l">
                        <a:lnSpc>
                          <a:spcPct val="100000"/>
                        </a:lnSpc>
                        <a:spcBef>
                          <a:spcPts val="500"/>
                        </a:spcBef>
                        <a:spcAft>
                          <a:spcPts val="500"/>
                        </a:spcAft>
                        <a:buNone/>
                      </a:pPr>
                      <a:r>
                        <a:rPr b="1" lang="en-GB" sz="800">
                          <a:latin typeface="Bellota"/>
                          <a:ea typeface="Bellota"/>
                          <a:cs typeface="Bellota"/>
                          <a:sym typeface="Bellota"/>
                        </a:rPr>
                        <a:t>-</a:t>
                      </a:r>
                      <a:r>
                        <a:rPr b="1" lang="en-GB" sz="800">
                          <a:latin typeface="Bellota"/>
                          <a:ea typeface="Bellota"/>
                          <a:cs typeface="Bellota"/>
                          <a:sym typeface="Bellota"/>
                        </a:rPr>
                        <a:t>A range of Christian Values woven throughout our text driven curriculum. </a:t>
                      </a:r>
                      <a:br>
                        <a:rPr b="1" lang="en-GB" sz="800">
                          <a:latin typeface="Bellota"/>
                          <a:ea typeface="Bellota"/>
                          <a:cs typeface="Bellota"/>
                          <a:sym typeface="Bellota"/>
                        </a:rPr>
                      </a:br>
                      <a:r>
                        <a:rPr b="1" lang="en-GB" sz="800">
                          <a:solidFill>
                            <a:schemeClr val="dk1"/>
                          </a:solidFill>
                          <a:latin typeface="Bellota"/>
                          <a:ea typeface="Bellota"/>
                          <a:cs typeface="Bellota"/>
                          <a:sym typeface="Bellota"/>
                        </a:rPr>
                        <a:t>-RE lessons</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-Assemblies</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-Class values</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-Listening to Bible stories and retelling</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-Exploring themes such as forgiveness, kindness, honesty in texts </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-Sensory stories and props</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-Key vocabulary cards with visuals  </a:t>
                      </a:r>
                      <a:endParaRPr b="1" sz="800" u="sng">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00000"/>
                        </a:lnSpc>
                        <a:spcBef>
                          <a:spcPts val="0"/>
                        </a:spcBef>
                        <a:spcAft>
                          <a:spcPts val="0"/>
                        </a:spcAft>
                        <a:buNone/>
                      </a:pPr>
                      <a:r>
                        <a:t/>
                      </a:r>
                      <a:endParaRPr b="1" sz="1000" u="sng">
                        <a:latin typeface="Bellota"/>
                        <a:ea typeface="Bellota"/>
                        <a:cs typeface="Bellota"/>
                        <a:sym typeface="Bellota"/>
                      </a:endParaRPr>
                    </a:p>
                    <a:p>
                      <a:pPr indent="0" lvl="0" marL="0" rtl="0" algn="l">
                        <a:lnSpc>
                          <a:spcPct val="100000"/>
                        </a:lnSpc>
                        <a:spcBef>
                          <a:spcPts val="500"/>
                        </a:spcBef>
                        <a:spcAft>
                          <a:spcPts val="0"/>
                        </a:spcAft>
                        <a:buNone/>
                      </a:pPr>
                      <a:r>
                        <a:t/>
                      </a:r>
                      <a:endParaRPr b="1" sz="1000">
                        <a:latin typeface="Bellota"/>
                        <a:ea typeface="Bellota"/>
                        <a:cs typeface="Bellota"/>
                        <a:sym typeface="Bellota"/>
                      </a:endParaRPr>
                    </a:p>
                    <a:p>
                      <a:pPr indent="0" lvl="0" marL="0" rtl="0" algn="l">
                        <a:lnSpc>
                          <a:spcPct val="100000"/>
                        </a:lnSpc>
                        <a:spcBef>
                          <a:spcPts val="500"/>
                        </a:spcBef>
                        <a:spcAft>
                          <a:spcPts val="0"/>
                        </a:spcAft>
                        <a:buNone/>
                      </a:pPr>
                      <a:r>
                        <a:rPr b="1" lang="en-GB" sz="800">
                          <a:latin typeface="Bellota"/>
                          <a:ea typeface="Bellota"/>
                          <a:cs typeface="Bellota"/>
                          <a:sym typeface="Bellota"/>
                        </a:rPr>
                        <a:t>-</a:t>
                      </a:r>
                      <a:r>
                        <a:rPr b="1" lang="en-GB" sz="800">
                          <a:latin typeface="Bellota"/>
                          <a:ea typeface="Bellota"/>
                          <a:cs typeface="Bellota"/>
                          <a:sym typeface="Bellota"/>
                        </a:rPr>
                        <a:t>Whole school writing projects </a:t>
                      </a:r>
                      <a:br>
                        <a:rPr b="1" lang="en-GB" sz="800">
                          <a:latin typeface="Bellota"/>
                          <a:ea typeface="Bellota"/>
                          <a:cs typeface="Bellota"/>
                          <a:sym typeface="Bellota"/>
                        </a:rPr>
                      </a:br>
                      <a:r>
                        <a:rPr b="1" lang="en-GB" sz="800">
                          <a:latin typeface="Bellota"/>
                          <a:ea typeface="Bellota"/>
                          <a:cs typeface="Bellota"/>
                          <a:sym typeface="Bellota"/>
                        </a:rPr>
                        <a:t>-Themed writing weeks</a:t>
                      </a:r>
                      <a:br>
                        <a:rPr b="1" lang="en-GB" sz="800">
                          <a:latin typeface="Bellota"/>
                          <a:ea typeface="Bellota"/>
                          <a:cs typeface="Bellota"/>
                          <a:sym typeface="Bellota"/>
                        </a:rPr>
                      </a:br>
                      <a:r>
                        <a:rPr b="1" lang="en-GB" sz="800">
                          <a:latin typeface="Bellota"/>
                          <a:ea typeface="Bellota"/>
                          <a:cs typeface="Bellota"/>
                          <a:sym typeface="Bellota"/>
                        </a:rPr>
                        <a:t>-High quality children’s literature used throughout </a:t>
                      </a:r>
                      <a:br>
                        <a:rPr b="1" lang="en-GB" sz="800">
                          <a:latin typeface="Bellota"/>
                          <a:ea typeface="Bellota"/>
                          <a:cs typeface="Bellota"/>
                          <a:sym typeface="Bellota"/>
                        </a:rPr>
                      </a:br>
                      <a:r>
                        <a:rPr b="1" lang="en-GB" sz="800">
                          <a:latin typeface="Bellota"/>
                          <a:ea typeface="Bellota"/>
                          <a:cs typeface="Bellota"/>
                          <a:sym typeface="Bellota"/>
                        </a:rPr>
                        <a:t>-Steps to Read  (Y2-Y6)</a:t>
                      </a:r>
                      <a:br>
                        <a:rPr b="1" lang="en-GB" sz="800">
                          <a:latin typeface="Bellota"/>
                          <a:ea typeface="Bellota"/>
                          <a:cs typeface="Bellota"/>
                          <a:sym typeface="Bellota"/>
                        </a:rPr>
                      </a:br>
                      <a:r>
                        <a:rPr b="1" lang="en-GB" sz="800">
                          <a:latin typeface="Bellota"/>
                          <a:ea typeface="Bellota"/>
                          <a:cs typeface="Bellota"/>
                          <a:sym typeface="Bellota"/>
                        </a:rPr>
                        <a:t>-</a:t>
                      </a:r>
                      <a:r>
                        <a:rPr b="1" lang="en-GB" sz="800">
                          <a:solidFill>
                            <a:schemeClr val="dk1"/>
                          </a:solidFill>
                          <a:latin typeface="Bellota"/>
                          <a:ea typeface="Bellota"/>
                          <a:cs typeface="Bellota"/>
                          <a:sym typeface="Bellota"/>
                        </a:rPr>
                        <a:t>Circle time</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-Assemblies</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-Talking partners,</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-Reflection time</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a:t>
                      </a:r>
                      <a:r>
                        <a:rPr b="1" lang="en-GB" sz="800">
                          <a:solidFill>
                            <a:schemeClr val="dk1"/>
                          </a:solidFill>
                          <a:latin typeface="Bellota"/>
                          <a:ea typeface="Bellota"/>
                          <a:cs typeface="Bellota"/>
                          <a:sym typeface="Bellota"/>
                        </a:rPr>
                        <a:t>Oracy opportunities</a:t>
                      </a:r>
                      <a:r>
                        <a:rPr b="1" lang="en-GB" sz="900">
                          <a:solidFill>
                            <a:schemeClr val="dk1"/>
                          </a:solidFill>
                          <a:latin typeface="Bellota"/>
                          <a:ea typeface="Bellota"/>
                          <a:cs typeface="Bellota"/>
                          <a:sym typeface="Bellota"/>
                        </a:rPr>
                        <a:t> </a:t>
                      </a:r>
                      <a:br>
                        <a:rPr b="1" lang="en-GB" sz="900">
                          <a:solidFill>
                            <a:schemeClr val="dk1"/>
                          </a:solidFill>
                          <a:latin typeface="Bellota"/>
                          <a:ea typeface="Bellota"/>
                          <a:cs typeface="Bellota"/>
                          <a:sym typeface="Bellota"/>
                        </a:rPr>
                      </a:br>
                      <a:r>
                        <a:rPr b="1" lang="en-GB" sz="900">
                          <a:solidFill>
                            <a:schemeClr val="dk1"/>
                          </a:solidFill>
                          <a:latin typeface="Bellota"/>
                          <a:ea typeface="Bellota"/>
                          <a:cs typeface="Bellota"/>
                          <a:sym typeface="Bellota"/>
                        </a:rPr>
                        <a:t>-</a:t>
                      </a:r>
                      <a:r>
                        <a:rPr b="1" lang="en-GB" sz="800">
                          <a:solidFill>
                            <a:schemeClr val="dk1"/>
                          </a:solidFill>
                          <a:latin typeface="Bellota"/>
                          <a:ea typeface="Bellota"/>
                          <a:cs typeface="Bellota"/>
                          <a:sym typeface="Bellota"/>
                        </a:rPr>
                        <a:t>Storytelling</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-Show and tell </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-Structured talk frames</a:t>
                      </a:r>
                      <a:r>
                        <a:rPr b="1" lang="en-GB" sz="1100">
                          <a:solidFill>
                            <a:schemeClr val="dk1"/>
                          </a:solidFill>
                          <a:latin typeface="Bellota"/>
                          <a:ea typeface="Bellota"/>
                          <a:cs typeface="Bellota"/>
                          <a:sym typeface="Bellota"/>
                        </a:rPr>
                        <a:t> </a:t>
                      </a:r>
                      <a:endParaRPr b="1" sz="9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00000"/>
                        </a:lnSpc>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800">
                          <a:solidFill>
                            <a:schemeClr val="dk1"/>
                          </a:solidFill>
                          <a:latin typeface="Bellota"/>
                          <a:ea typeface="Bellota"/>
                          <a:cs typeface="Bellota"/>
                          <a:sym typeface="Bellota"/>
                        </a:rPr>
                        <a:t>-Book Fair</a:t>
                      </a:r>
                      <a:br>
                        <a:rPr b="1" lang="en-GB" sz="800" u="sng">
                          <a:latin typeface="Bellota"/>
                          <a:ea typeface="Bellota"/>
                          <a:cs typeface="Bellota"/>
                          <a:sym typeface="Bellota"/>
                        </a:rPr>
                      </a:br>
                      <a:r>
                        <a:rPr b="1" lang="en-GB" sz="800">
                          <a:latin typeface="Bellota"/>
                          <a:ea typeface="Bellota"/>
                          <a:cs typeface="Bellota"/>
                          <a:sym typeface="Bellota"/>
                        </a:rPr>
                        <a:t>-</a:t>
                      </a:r>
                      <a:r>
                        <a:rPr b="1" lang="en-GB" sz="800">
                          <a:latin typeface="Bellota"/>
                          <a:ea typeface="Bellota"/>
                          <a:cs typeface="Bellota"/>
                          <a:sym typeface="Bellota"/>
                        </a:rPr>
                        <a:t>Poet/ author/illustrator visits - Liverpool -Children's Festival of Reading</a:t>
                      </a:r>
                      <a:br>
                        <a:rPr b="1" lang="en-GB" sz="800">
                          <a:latin typeface="Bellota"/>
                          <a:ea typeface="Bellota"/>
                          <a:cs typeface="Bellota"/>
                          <a:sym typeface="Bellota"/>
                        </a:rPr>
                      </a:br>
                      <a:r>
                        <a:rPr b="1" lang="en-GB" sz="800">
                          <a:latin typeface="Bellota"/>
                          <a:ea typeface="Bellota"/>
                          <a:cs typeface="Bellota"/>
                          <a:sym typeface="Bellota"/>
                        </a:rPr>
                        <a:t>-Links with other primary schools</a:t>
                      </a:r>
                      <a:br>
                        <a:rPr b="1" lang="en-GB" sz="800">
                          <a:latin typeface="Bellota"/>
                          <a:ea typeface="Bellota"/>
                          <a:cs typeface="Bellota"/>
                          <a:sym typeface="Bellota"/>
                        </a:rPr>
                      </a:br>
                      <a:r>
                        <a:rPr b="1" lang="en-GB" sz="800">
                          <a:latin typeface="Bellota"/>
                          <a:ea typeface="Bellota"/>
                          <a:cs typeface="Bellota"/>
                          <a:sym typeface="Bellota"/>
                        </a:rPr>
                        <a:t>-Strong relationships with parents to develop effective reading routines at home</a:t>
                      </a:r>
                      <a:br>
                        <a:rPr b="1" lang="en-GB" sz="800">
                          <a:latin typeface="Bellota"/>
                          <a:ea typeface="Bellota"/>
                          <a:cs typeface="Bellota"/>
                          <a:sym typeface="Bellota"/>
                        </a:rPr>
                      </a:br>
                      <a:r>
                        <a:rPr b="1" lang="en-GB" sz="800">
                          <a:latin typeface="Bellota"/>
                          <a:ea typeface="Bellota"/>
                          <a:cs typeface="Bellota"/>
                          <a:sym typeface="Bellota"/>
                        </a:rPr>
                        <a:t>-Parent Reader volunteers.</a:t>
                      </a:r>
                      <a:br>
                        <a:rPr b="1" lang="en-GB" sz="800">
                          <a:latin typeface="Bellota"/>
                          <a:ea typeface="Bellota"/>
                          <a:cs typeface="Bellota"/>
                          <a:sym typeface="Bellota"/>
                        </a:rPr>
                      </a:br>
                      <a:r>
                        <a:rPr b="1" lang="en-GB" sz="800">
                          <a:latin typeface="Bellota"/>
                          <a:ea typeface="Bellota"/>
                          <a:cs typeface="Bellota"/>
                          <a:sym typeface="Bellota"/>
                        </a:rPr>
                        <a:t>-</a:t>
                      </a:r>
                      <a:r>
                        <a:rPr b="1" lang="en-GB" sz="800">
                          <a:solidFill>
                            <a:schemeClr val="dk1"/>
                          </a:solidFill>
                          <a:latin typeface="Bellota"/>
                          <a:ea typeface="Bellota"/>
                          <a:cs typeface="Bellota"/>
                          <a:sym typeface="Bellota"/>
                        </a:rPr>
                        <a:t>Collaborative storytelling and shared writing</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-Group discussions, drama, presentations</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-Visual turn-taking and communication aids</a:t>
                      </a:r>
                      <a:endParaRPr b="1" sz="800">
                        <a:solidFill>
                          <a:schemeClr val="dk1"/>
                        </a:solidFill>
                        <a:latin typeface="Bellota"/>
                        <a:ea typeface="Bellota"/>
                        <a:cs typeface="Bellota"/>
                        <a:sym typeface="Bellota"/>
                      </a:endParaRPr>
                    </a:p>
                    <a:p>
                      <a:pPr indent="0" lvl="0" marL="0" rtl="0" algn="l">
                        <a:lnSpc>
                          <a:spcPct val="100000"/>
                        </a:lnSpc>
                        <a:spcBef>
                          <a:spcPts val="500"/>
                        </a:spcBef>
                        <a:spcAft>
                          <a:spcPts val="0"/>
                        </a:spcAft>
                        <a:buNone/>
                      </a:pPr>
                      <a:r>
                        <a:t/>
                      </a:r>
                      <a:endParaRPr b="1" sz="800">
                        <a:solidFill>
                          <a:schemeClr val="dk1"/>
                        </a:solidFill>
                        <a:latin typeface="Bellota"/>
                        <a:ea typeface="Bellota"/>
                        <a:cs typeface="Bellota"/>
                        <a:sym typeface="Bellota"/>
                      </a:endParaRPr>
                    </a:p>
                    <a:p>
                      <a:pPr indent="0" lvl="0" marL="0" rtl="0" algn="l">
                        <a:lnSpc>
                          <a:spcPct val="100000"/>
                        </a:lnSpc>
                        <a:spcBef>
                          <a:spcPts val="500"/>
                        </a:spcBef>
                        <a:spcAft>
                          <a:spcPts val="500"/>
                        </a:spcAft>
                        <a:buNone/>
                      </a:pPr>
                      <a:r>
                        <a:t/>
                      </a:r>
                      <a:endParaRPr b="1" sz="1000">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00000"/>
                        </a:lnSpc>
                        <a:spcBef>
                          <a:spcPts val="0"/>
                        </a:spcBef>
                        <a:spcAft>
                          <a:spcPts val="0"/>
                        </a:spcAft>
                        <a:buNone/>
                      </a:pPr>
                      <a:r>
                        <a:t/>
                      </a:r>
                      <a:endParaRPr b="1" sz="1000" u="sng">
                        <a:latin typeface="Bellota"/>
                        <a:ea typeface="Bellota"/>
                        <a:cs typeface="Bellota"/>
                        <a:sym typeface="Bellota"/>
                      </a:endParaRPr>
                    </a:p>
                    <a:p>
                      <a:pPr indent="0" lvl="0" marL="0" rtl="0" algn="l">
                        <a:lnSpc>
                          <a:spcPct val="100000"/>
                        </a:lnSpc>
                        <a:spcBef>
                          <a:spcPts val="500"/>
                        </a:spcBef>
                        <a:spcAft>
                          <a:spcPts val="500"/>
                        </a:spcAft>
                        <a:buNone/>
                      </a:pPr>
                      <a:r>
                        <a:rPr b="1" lang="en-GB" sz="800">
                          <a:latin typeface="Bellota"/>
                          <a:ea typeface="Bellota"/>
                          <a:cs typeface="Bellota"/>
                          <a:sym typeface="Bellota"/>
                        </a:rPr>
                        <a:t>-</a:t>
                      </a:r>
                      <a:r>
                        <a:rPr b="1" lang="en-GB" sz="800">
                          <a:latin typeface="Bellota"/>
                          <a:ea typeface="Bellota"/>
                          <a:cs typeface="Bellota"/>
                          <a:sym typeface="Bellota"/>
                        </a:rPr>
                        <a:t>A range of issues studied pertaining to supporting those who may need help and support in our school and home community</a:t>
                      </a:r>
                      <a:br>
                        <a:rPr b="1" lang="en-GB" sz="800">
                          <a:latin typeface="Bellota"/>
                          <a:ea typeface="Bellota"/>
                          <a:cs typeface="Bellota"/>
                          <a:sym typeface="Bellota"/>
                        </a:rPr>
                      </a:br>
                      <a:r>
                        <a:rPr b="1" lang="en-GB" sz="800">
                          <a:latin typeface="Bellota"/>
                          <a:ea typeface="Bellota"/>
                          <a:cs typeface="Bellota"/>
                          <a:sym typeface="Bellota"/>
                        </a:rPr>
                        <a:t>-Reading Buddies </a:t>
                      </a:r>
                      <a:br>
                        <a:rPr b="1" lang="en-GB" sz="800">
                          <a:latin typeface="Bellota"/>
                          <a:ea typeface="Bellota"/>
                          <a:cs typeface="Bellota"/>
                          <a:sym typeface="Bellota"/>
                        </a:rPr>
                      </a:br>
                      <a:r>
                        <a:rPr b="1" lang="en-GB" sz="800">
                          <a:latin typeface="Bellota"/>
                          <a:ea typeface="Bellota"/>
                          <a:cs typeface="Bellota"/>
                          <a:sym typeface="Bellota"/>
                        </a:rPr>
                        <a:t>-Daily Readers</a:t>
                      </a:r>
                      <a:br>
                        <a:rPr b="1" lang="en-GB" sz="800">
                          <a:latin typeface="Bellota"/>
                          <a:ea typeface="Bellota"/>
                          <a:cs typeface="Bellota"/>
                          <a:sym typeface="Bellota"/>
                        </a:rPr>
                      </a:br>
                      <a:r>
                        <a:rPr b="1" lang="en-GB" sz="800">
                          <a:latin typeface="Bellota"/>
                          <a:ea typeface="Bellota"/>
                          <a:cs typeface="Bellota"/>
                          <a:sym typeface="Bellota"/>
                        </a:rPr>
                        <a:t>-1/1 tuition to support </a:t>
                      </a:r>
                      <a:br>
                        <a:rPr b="1" lang="en-GB" sz="800">
                          <a:latin typeface="Bellota"/>
                          <a:ea typeface="Bellota"/>
                          <a:cs typeface="Bellota"/>
                          <a:sym typeface="Bellota"/>
                        </a:rPr>
                      </a:br>
                      <a:r>
                        <a:rPr b="1" lang="en-GB" sz="800">
                          <a:latin typeface="Bellota"/>
                          <a:ea typeface="Bellota"/>
                          <a:cs typeface="Bellota"/>
                          <a:sym typeface="Bellota"/>
                        </a:rPr>
                        <a:t>-RWI readers</a:t>
                      </a:r>
                      <a:br>
                        <a:rPr b="1" lang="en-GB" sz="800">
                          <a:latin typeface="Bellota"/>
                          <a:ea typeface="Bellota"/>
                          <a:cs typeface="Bellota"/>
                          <a:sym typeface="Bellota"/>
                        </a:rPr>
                      </a:br>
                      <a:r>
                        <a:rPr b="1" lang="en-GB" sz="800">
                          <a:solidFill>
                            <a:schemeClr val="dk1"/>
                          </a:solidFill>
                          <a:latin typeface="Bellota"/>
                          <a:ea typeface="Bellota"/>
                          <a:cs typeface="Bellota"/>
                          <a:sym typeface="Bellota"/>
                        </a:rPr>
                        <a:t>-Role play and social stories</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-Picture sequencing</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-Simplified writing frames </a:t>
                      </a:r>
                      <a:endParaRPr b="1" sz="900">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2240250">
                <a:tc>
                  <a:txBody>
                    <a:bodyPr/>
                    <a:lstStyle/>
                    <a:p>
                      <a:pPr indent="0" lvl="0" marL="0" rtl="0" algn="l">
                        <a:lnSpc>
                          <a:spcPct val="100000"/>
                        </a:lnSpc>
                        <a:spcBef>
                          <a:spcPts val="0"/>
                        </a:spcBef>
                        <a:spcAft>
                          <a:spcPts val="0"/>
                        </a:spcAft>
                        <a:buNone/>
                      </a:pPr>
                      <a:r>
                        <a:rPr b="1" lang="en-GB" sz="800">
                          <a:latin typeface="Bellota"/>
                          <a:ea typeface="Bellota"/>
                          <a:cs typeface="Bellota"/>
                          <a:sym typeface="Bellota"/>
                        </a:rPr>
                        <a:t>-</a:t>
                      </a:r>
                      <a:r>
                        <a:rPr b="1" lang="en-GB" sz="800">
                          <a:latin typeface="Bellota"/>
                          <a:ea typeface="Bellota"/>
                          <a:cs typeface="Bellota"/>
                          <a:sym typeface="Bellota"/>
                        </a:rPr>
                        <a:t>A variety of themed days and events to celebrate Reading and Writing</a:t>
                      </a:r>
                      <a:br>
                        <a:rPr b="1" lang="en-GB" sz="800">
                          <a:latin typeface="Bellota"/>
                          <a:ea typeface="Bellota"/>
                          <a:cs typeface="Bellota"/>
                          <a:sym typeface="Bellota"/>
                        </a:rPr>
                      </a:br>
                      <a:r>
                        <a:rPr b="1" lang="en-GB" sz="800">
                          <a:latin typeface="Bellota"/>
                          <a:ea typeface="Bellota"/>
                          <a:cs typeface="Bellota"/>
                          <a:sym typeface="Bellota"/>
                        </a:rPr>
                        <a:t>-Wow Words - to promote sophisticated  vocabulary </a:t>
                      </a:r>
                      <a:br>
                        <a:rPr b="1" lang="en-GB" sz="800">
                          <a:latin typeface="Bellota"/>
                          <a:ea typeface="Bellota"/>
                          <a:cs typeface="Bellota"/>
                          <a:sym typeface="Bellota"/>
                        </a:rPr>
                      </a:br>
                      <a:r>
                        <a:rPr b="1" lang="en-GB" sz="800">
                          <a:latin typeface="Bellota"/>
                          <a:ea typeface="Bellota"/>
                          <a:cs typeface="Bellota"/>
                          <a:sym typeface="Bellota"/>
                        </a:rPr>
                        <a:t>-Purple Polish Time </a:t>
                      </a:r>
                      <a:r>
                        <a:rPr b="1" lang="en-GB" sz="800">
                          <a:solidFill>
                            <a:schemeClr val="dk1"/>
                          </a:solidFill>
                          <a:latin typeface="Bellota"/>
                          <a:ea typeface="Bellota"/>
                          <a:cs typeface="Bellota"/>
                          <a:sym typeface="Bellota"/>
                        </a:rPr>
                        <a:t>editing, improving writing</a:t>
                      </a:r>
                      <a:br>
                        <a:rPr b="1" lang="en-GB" sz="800">
                          <a:latin typeface="Bellota"/>
                          <a:ea typeface="Bellota"/>
                          <a:cs typeface="Bellota"/>
                          <a:sym typeface="Bellota"/>
                        </a:rPr>
                      </a:br>
                      <a:r>
                        <a:rPr b="1" lang="en-GB" sz="800">
                          <a:latin typeface="Bellota"/>
                          <a:ea typeface="Bellota"/>
                          <a:cs typeface="Bellota"/>
                          <a:sym typeface="Bellota"/>
                        </a:rPr>
                        <a:t>-R</a:t>
                      </a:r>
                      <a:r>
                        <a:rPr b="1" lang="en-GB" sz="800">
                          <a:latin typeface="Bellota"/>
                          <a:ea typeface="Bellota"/>
                          <a:cs typeface="Bellota"/>
                          <a:sym typeface="Bellota"/>
                        </a:rPr>
                        <a:t>eader and Writer of the Month KS1 &amp;2</a:t>
                      </a:r>
                      <a:br>
                        <a:rPr b="1" lang="en-GB" sz="800">
                          <a:latin typeface="Bellota"/>
                          <a:ea typeface="Bellota"/>
                          <a:cs typeface="Bellota"/>
                          <a:sym typeface="Bellota"/>
                        </a:rPr>
                      </a:br>
                      <a:r>
                        <a:rPr b="1" lang="en-GB" sz="800">
                          <a:latin typeface="Bellota"/>
                          <a:ea typeface="Bellota"/>
                          <a:cs typeface="Bellota"/>
                          <a:sym typeface="Bellota"/>
                        </a:rPr>
                        <a:t>-</a:t>
                      </a:r>
                      <a:r>
                        <a:rPr b="1" lang="en-GB" sz="800">
                          <a:solidFill>
                            <a:schemeClr val="dk1"/>
                          </a:solidFill>
                          <a:latin typeface="Bellota"/>
                          <a:ea typeface="Bellota"/>
                          <a:cs typeface="Bellota"/>
                          <a:sym typeface="Bellota"/>
                        </a:rPr>
                        <a:t>Mystery Reader Y1</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-English Ambassadors</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-S</a:t>
                      </a:r>
                      <a:r>
                        <a:rPr b="1" lang="en-GB" sz="800">
                          <a:solidFill>
                            <a:schemeClr val="dk1"/>
                          </a:solidFill>
                          <a:latin typeface="Bellota"/>
                          <a:ea typeface="Bellota"/>
                          <a:cs typeface="Bellota"/>
                          <a:sym typeface="Bellota"/>
                        </a:rPr>
                        <a:t>mall-step targets</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-Aalternative ways to show learning (oral, ICT, scribe)</a:t>
                      </a:r>
                      <a:endParaRPr b="1" sz="800">
                        <a:solidFill>
                          <a:schemeClr val="dk1"/>
                        </a:solidFill>
                        <a:latin typeface="Bellota"/>
                        <a:ea typeface="Bellota"/>
                        <a:cs typeface="Bellota"/>
                        <a:sym typeface="Bellota"/>
                      </a:endParaRPr>
                    </a:p>
                    <a:p>
                      <a:pPr indent="0" lvl="0" marL="0" rtl="0" algn="l">
                        <a:spcBef>
                          <a:spcPts val="500"/>
                        </a:spcBef>
                        <a:spcAft>
                          <a:spcPts val="0"/>
                        </a:spcAft>
                        <a:buNone/>
                      </a:pPr>
                      <a:r>
                        <a:t/>
                      </a:r>
                      <a:endParaRPr sz="800">
                        <a:solidFill>
                          <a:schemeClr val="dk1"/>
                        </a:solidFill>
                        <a:latin typeface="Times New Roman"/>
                        <a:ea typeface="Times New Roman"/>
                        <a:cs typeface="Times New Roman"/>
                        <a:sym typeface="Times New Roman"/>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00000"/>
                        </a:lnSpc>
                        <a:spcBef>
                          <a:spcPts val="0"/>
                        </a:spcBef>
                        <a:spcAft>
                          <a:spcPts val="0"/>
                        </a:spcAft>
                        <a:buNone/>
                      </a:pPr>
                      <a:r>
                        <a:rPr b="1" lang="en-GB" sz="800">
                          <a:latin typeface="Bellota"/>
                          <a:ea typeface="Bellota"/>
                          <a:cs typeface="Bellota"/>
                          <a:sym typeface="Bellota"/>
                        </a:rPr>
                        <a:t>-</a:t>
                      </a:r>
                      <a:r>
                        <a:rPr b="1" lang="en-GB" sz="800">
                          <a:latin typeface="Bellota"/>
                          <a:ea typeface="Bellota"/>
                          <a:cs typeface="Bellota"/>
                          <a:sym typeface="Bellota"/>
                        </a:rPr>
                        <a:t>Handwriting expectations</a:t>
                      </a:r>
                      <a:br>
                        <a:rPr b="1" lang="en-GB" sz="800">
                          <a:latin typeface="Bellota"/>
                          <a:ea typeface="Bellota"/>
                          <a:cs typeface="Bellota"/>
                          <a:sym typeface="Bellota"/>
                        </a:rPr>
                      </a:br>
                      <a:r>
                        <a:rPr b="1" lang="en-GB" sz="800">
                          <a:latin typeface="Bellota"/>
                          <a:ea typeface="Bellota"/>
                          <a:cs typeface="Bellota"/>
                          <a:sym typeface="Bellota"/>
                        </a:rPr>
                        <a:t>-RWI Phonics taught across KS1</a:t>
                      </a:r>
                      <a:br>
                        <a:rPr b="1" lang="en-GB" sz="800">
                          <a:latin typeface="Bellota"/>
                          <a:ea typeface="Bellota"/>
                          <a:cs typeface="Bellota"/>
                          <a:sym typeface="Bellota"/>
                        </a:rPr>
                      </a:br>
                      <a:r>
                        <a:rPr b="1" lang="en-GB" sz="800">
                          <a:latin typeface="Bellota"/>
                          <a:ea typeface="Bellota"/>
                          <a:cs typeface="Bellota"/>
                          <a:sym typeface="Bellota"/>
                        </a:rPr>
                        <a:t>-Text driven approach</a:t>
                      </a:r>
                      <a:br>
                        <a:rPr b="1" lang="en-GB" sz="800">
                          <a:latin typeface="Bellota"/>
                          <a:ea typeface="Bellota"/>
                          <a:cs typeface="Bellota"/>
                          <a:sym typeface="Bellota"/>
                        </a:rPr>
                      </a:br>
                      <a:r>
                        <a:rPr b="1" lang="en-GB" sz="800">
                          <a:latin typeface="Bellota"/>
                          <a:ea typeface="Bellota"/>
                          <a:cs typeface="Bellota"/>
                          <a:sym typeface="Bellota"/>
                        </a:rPr>
                        <a:t>-Positive verbal feedback approach</a:t>
                      </a:r>
                      <a:br>
                        <a:rPr b="1" lang="en-GB" sz="800">
                          <a:latin typeface="Bellota"/>
                          <a:ea typeface="Bellota"/>
                          <a:cs typeface="Bellota"/>
                          <a:sym typeface="Bellota"/>
                        </a:rPr>
                      </a:br>
                      <a:r>
                        <a:rPr b="1" lang="en-GB" sz="800">
                          <a:latin typeface="Bellota"/>
                          <a:ea typeface="Bellota"/>
                          <a:cs typeface="Bellota"/>
                          <a:sym typeface="Bellota"/>
                        </a:rPr>
                        <a:t>-</a:t>
                      </a:r>
                      <a:r>
                        <a:rPr b="1" lang="en-GB" sz="800">
                          <a:solidFill>
                            <a:schemeClr val="dk1"/>
                          </a:solidFill>
                          <a:latin typeface="Bellota"/>
                          <a:ea typeface="Bellota"/>
                          <a:cs typeface="Bellota"/>
                          <a:sym typeface="Bellota"/>
                        </a:rPr>
                        <a:t>Read to Write in EYFS, KS1 and KS2</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-E</a:t>
                      </a:r>
                      <a:r>
                        <a:rPr b="1" lang="en-GB" sz="800">
                          <a:solidFill>
                            <a:schemeClr val="dk1"/>
                          </a:solidFill>
                          <a:latin typeface="Bellota"/>
                          <a:ea typeface="Bellota"/>
                          <a:cs typeface="Bellota"/>
                          <a:sym typeface="Bellota"/>
                        </a:rPr>
                        <a:t>co projects</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-School council</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-Community actions </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-Persuasive writing</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-Speeches</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-Reports on change</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-ICT, or voice recording instead of long writing </a:t>
                      </a:r>
                      <a:endParaRPr b="1" sz="800">
                        <a:solidFill>
                          <a:schemeClr val="dk1"/>
                        </a:solidFill>
                        <a:latin typeface="Bellota"/>
                        <a:ea typeface="Bellota"/>
                        <a:cs typeface="Bellota"/>
                        <a:sym typeface="Bellota"/>
                      </a:endParaRPr>
                    </a:p>
                    <a:p>
                      <a:pPr indent="0" lvl="0" marL="0" rtl="0" algn="l">
                        <a:lnSpc>
                          <a:spcPct val="100000"/>
                        </a:lnSpc>
                        <a:spcBef>
                          <a:spcPts val="500"/>
                        </a:spcBef>
                        <a:spcAft>
                          <a:spcPts val="0"/>
                        </a:spcAft>
                        <a:buClr>
                          <a:schemeClr val="dk1"/>
                        </a:buClr>
                        <a:buSzPts val="1100"/>
                        <a:buFont typeface="Arial"/>
                        <a:buNone/>
                      </a:pPr>
                      <a:r>
                        <a:t/>
                      </a:r>
                      <a:endParaRPr sz="1100">
                        <a:solidFill>
                          <a:schemeClr val="dk1"/>
                        </a:solidFill>
                      </a:endParaRPr>
                    </a:p>
                    <a:p>
                      <a:pPr indent="0" lvl="0" marL="0" rtl="0" algn="l">
                        <a:lnSpc>
                          <a:spcPct val="100000"/>
                        </a:lnSpc>
                        <a:spcBef>
                          <a:spcPts val="500"/>
                        </a:spcBef>
                        <a:spcAft>
                          <a:spcPts val="500"/>
                        </a:spcAft>
                        <a:buNone/>
                      </a:pPr>
                      <a:r>
                        <a:t/>
                      </a:r>
                      <a:endParaRPr b="1" sz="1000">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00000"/>
                        </a:lnSpc>
                        <a:spcBef>
                          <a:spcPts val="0"/>
                        </a:spcBef>
                        <a:spcAft>
                          <a:spcPts val="0"/>
                        </a:spcAft>
                        <a:buNone/>
                      </a:pPr>
                      <a:br>
                        <a:rPr b="1" lang="en-GB" sz="1000" u="sng">
                          <a:latin typeface="Bellota"/>
                          <a:ea typeface="Bellota"/>
                          <a:cs typeface="Bellota"/>
                          <a:sym typeface="Bellota"/>
                        </a:rPr>
                      </a:br>
                      <a:r>
                        <a:rPr b="1" lang="en-GB" sz="1000">
                          <a:latin typeface="Bellota"/>
                          <a:ea typeface="Bellota"/>
                          <a:cs typeface="Bellota"/>
                          <a:sym typeface="Bellota"/>
                        </a:rPr>
                        <a:t>-</a:t>
                      </a:r>
                      <a:r>
                        <a:rPr b="1" lang="en-GB" sz="800">
                          <a:latin typeface="Bellota"/>
                          <a:ea typeface="Bellota"/>
                          <a:cs typeface="Bellota"/>
                          <a:sym typeface="Bellota"/>
                        </a:rPr>
                        <a:t>Teacher Feedback on their favourite book/author and current read</a:t>
                      </a:r>
                      <a:br>
                        <a:rPr b="1" lang="en-GB" sz="800">
                          <a:latin typeface="Bellota"/>
                          <a:ea typeface="Bellota"/>
                          <a:cs typeface="Bellota"/>
                          <a:sym typeface="Bellota"/>
                        </a:rPr>
                      </a:br>
                      <a:r>
                        <a:rPr b="1" lang="en-GB" sz="800">
                          <a:latin typeface="Bellota"/>
                          <a:ea typeface="Bellota"/>
                          <a:cs typeface="Bellota"/>
                          <a:sym typeface="Bellota"/>
                        </a:rPr>
                        <a:t>-Teacher book recommendations retrieval opportunities </a:t>
                      </a:r>
                      <a:br>
                        <a:rPr b="1" lang="en-GB" sz="800">
                          <a:latin typeface="Bellota"/>
                          <a:ea typeface="Bellota"/>
                          <a:cs typeface="Bellota"/>
                          <a:sym typeface="Bellota"/>
                        </a:rPr>
                      </a:br>
                      <a:r>
                        <a:rPr b="1" lang="en-GB" sz="800">
                          <a:latin typeface="Bellota"/>
                          <a:ea typeface="Bellota"/>
                          <a:cs typeface="Bellota"/>
                          <a:sym typeface="Bellota"/>
                        </a:rPr>
                        <a:t>-Subject planning and delivery is sequenced and provides retrieval opportunities</a:t>
                      </a:r>
                      <a:br>
                        <a:rPr b="1" lang="en-GB" sz="800">
                          <a:latin typeface="Bellota"/>
                          <a:ea typeface="Bellota"/>
                          <a:cs typeface="Bellota"/>
                          <a:sym typeface="Bellota"/>
                        </a:rPr>
                      </a:br>
                      <a:r>
                        <a:rPr b="1" lang="en-GB" sz="800">
                          <a:solidFill>
                            <a:schemeClr val="dk1"/>
                          </a:solidFill>
                          <a:latin typeface="Bellota"/>
                          <a:ea typeface="Bellota"/>
                          <a:cs typeface="Bellota"/>
                          <a:sym typeface="Bellota"/>
                        </a:rPr>
                        <a:t>-Diary writing, character analysis, reflective writing </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-Role play and moral stories </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-Social stories about choices</a:t>
                      </a:r>
                      <a:endParaRPr b="1" sz="800">
                        <a:solidFill>
                          <a:schemeClr val="dk1"/>
                        </a:solidFill>
                        <a:latin typeface="Bellota"/>
                        <a:ea typeface="Bellota"/>
                        <a:cs typeface="Bellota"/>
                        <a:sym typeface="Bellota"/>
                      </a:endParaRPr>
                    </a:p>
                    <a:p>
                      <a:pPr indent="0" lvl="0" marL="0" rtl="0" algn="l">
                        <a:lnSpc>
                          <a:spcPct val="100000"/>
                        </a:lnSpc>
                        <a:spcBef>
                          <a:spcPts val="500"/>
                        </a:spcBef>
                        <a:spcAft>
                          <a:spcPts val="500"/>
                        </a:spcAft>
                        <a:buNone/>
                      </a:pPr>
                      <a:r>
                        <a:rPr b="1" lang="en-GB" sz="800">
                          <a:solidFill>
                            <a:schemeClr val="dk1"/>
                          </a:solidFill>
                          <a:latin typeface="Bellota"/>
                          <a:ea typeface="Bellota"/>
                          <a:cs typeface="Bellota"/>
                          <a:sym typeface="Bellota"/>
                        </a:rPr>
                        <a:t> </a:t>
                      </a:r>
                      <a:endParaRPr b="1" sz="800">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00000"/>
                        </a:lnSpc>
                        <a:spcBef>
                          <a:spcPts val="0"/>
                        </a:spcBef>
                        <a:spcAft>
                          <a:spcPts val="0"/>
                        </a:spcAft>
                        <a:buNone/>
                      </a:pPr>
                      <a:r>
                        <a:rPr b="1" lang="en-GB" sz="1000">
                          <a:latin typeface="Bellota"/>
                          <a:ea typeface="Bellota"/>
                          <a:cs typeface="Bellota"/>
                          <a:sym typeface="Bellota"/>
                        </a:rPr>
                        <a:t>-</a:t>
                      </a:r>
                      <a:r>
                        <a:rPr b="1" lang="en-GB" sz="800">
                          <a:latin typeface="Bellota"/>
                          <a:ea typeface="Bellota"/>
                          <a:cs typeface="Bellota"/>
                          <a:sym typeface="Bellota"/>
                        </a:rPr>
                        <a:t>BHM - studying Black authors poets and writing for a range of purposes</a:t>
                      </a:r>
                      <a:br>
                        <a:rPr b="1" lang="en-GB" sz="800">
                          <a:latin typeface="Bellota"/>
                          <a:ea typeface="Bellota"/>
                          <a:cs typeface="Bellota"/>
                          <a:sym typeface="Bellota"/>
                        </a:rPr>
                      </a:br>
                      <a:r>
                        <a:rPr b="1" lang="en-GB" sz="800">
                          <a:latin typeface="Bellota"/>
                          <a:ea typeface="Bellota"/>
                          <a:cs typeface="Bellota"/>
                          <a:sym typeface="Bellota"/>
                        </a:rPr>
                        <a:t>-Reading and writing for a range of cross curricular purposes (RE, History) </a:t>
                      </a:r>
                      <a:br>
                        <a:rPr b="1" lang="en-GB" sz="800">
                          <a:latin typeface="Bellota"/>
                          <a:ea typeface="Bellota"/>
                          <a:cs typeface="Bellota"/>
                          <a:sym typeface="Bellota"/>
                        </a:rPr>
                      </a:br>
                      <a:r>
                        <a:rPr b="1" lang="en-GB" sz="800">
                          <a:latin typeface="Bellota"/>
                          <a:ea typeface="Bellota"/>
                          <a:cs typeface="Bellota"/>
                          <a:sym typeface="Bellota"/>
                        </a:rPr>
                        <a:t>-</a:t>
                      </a:r>
                      <a:r>
                        <a:rPr b="1" lang="en-GB" sz="800">
                          <a:latin typeface="Bellota"/>
                          <a:ea typeface="Bellota"/>
                          <a:cs typeface="Bellota"/>
                          <a:sym typeface="Bellota"/>
                        </a:rPr>
                        <a:t>British</a:t>
                      </a:r>
                      <a:r>
                        <a:rPr b="1" lang="en-GB" sz="800">
                          <a:latin typeface="Bellota"/>
                          <a:ea typeface="Bellota"/>
                          <a:cs typeface="Bellota"/>
                          <a:sym typeface="Bellota"/>
                        </a:rPr>
                        <a:t> Values - Respect and Tolerance</a:t>
                      </a:r>
                      <a:br>
                        <a:rPr b="1" lang="en-GB" sz="800">
                          <a:latin typeface="Bellota"/>
                          <a:ea typeface="Bellota"/>
                          <a:cs typeface="Bellota"/>
                          <a:sym typeface="Bellota"/>
                        </a:rPr>
                      </a:br>
                      <a:r>
                        <a:rPr b="1" lang="en-GB" sz="800">
                          <a:latin typeface="Bellota"/>
                          <a:ea typeface="Bellota"/>
                          <a:cs typeface="Bellota"/>
                          <a:sym typeface="Bellota"/>
                        </a:rPr>
                        <a:t>-N</a:t>
                      </a:r>
                      <a:r>
                        <a:rPr b="1" lang="en-GB" sz="800">
                          <a:solidFill>
                            <a:schemeClr val="dk1"/>
                          </a:solidFill>
                          <a:latin typeface="Bellota"/>
                          <a:ea typeface="Bellota"/>
                          <a:cs typeface="Bellota"/>
                          <a:sym typeface="Bellota"/>
                        </a:rPr>
                        <a:t>on-fiction reports, explanations, persuasive texts about caring for the environment</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-Simplified texts with pictures </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-Hands-on learning and visuals</a:t>
                      </a:r>
                      <a:br>
                        <a:rPr b="1" lang="en-GB" sz="800">
                          <a:solidFill>
                            <a:schemeClr val="dk1"/>
                          </a:solidFill>
                          <a:latin typeface="Bellota"/>
                          <a:ea typeface="Bellota"/>
                          <a:cs typeface="Bellota"/>
                          <a:sym typeface="Bellota"/>
                        </a:rPr>
                      </a:br>
                      <a:r>
                        <a:rPr b="1" lang="en-GB" sz="800">
                          <a:solidFill>
                            <a:schemeClr val="dk1"/>
                          </a:solidFill>
                          <a:latin typeface="Bellota"/>
                          <a:ea typeface="Bellota"/>
                          <a:cs typeface="Bellota"/>
                          <a:sym typeface="Bellota"/>
                        </a:rPr>
                        <a:t>-</a:t>
                      </a:r>
                      <a:r>
                        <a:rPr b="1" lang="en-GB" sz="900">
                          <a:solidFill>
                            <a:schemeClr val="dk1"/>
                          </a:solidFill>
                          <a:latin typeface="Bellota"/>
                          <a:ea typeface="Bellota"/>
                          <a:cs typeface="Bellota"/>
                          <a:sym typeface="Bellota"/>
                        </a:rPr>
                        <a:t>SMSC woven throughout </a:t>
                      </a:r>
                      <a:endParaRPr sz="800">
                        <a:solidFill>
                          <a:schemeClr val="dk1"/>
                        </a:solidFill>
                        <a:latin typeface="Times New Roman"/>
                        <a:ea typeface="Times New Roman"/>
                        <a:cs typeface="Times New Roman"/>
                        <a:sym typeface="Times New Roman"/>
                      </a:endParaRPr>
                    </a:p>
                    <a:p>
                      <a:pPr indent="0" lvl="0" marL="0" rtl="0" algn="l">
                        <a:lnSpc>
                          <a:spcPct val="100000"/>
                        </a:lnSpc>
                        <a:spcBef>
                          <a:spcPts val="500"/>
                        </a:spcBef>
                        <a:spcAft>
                          <a:spcPts val="0"/>
                        </a:spcAft>
                        <a:buNone/>
                      </a:pPr>
                      <a:r>
                        <a:t/>
                      </a:r>
                      <a:endParaRPr sz="800">
                        <a:solidFill>
                          <a:schemeClr val="dk1"/>
                        </a:solidFill>
                        <a:latin typeface="Times New Roman"/>
                        <a:ea typeface="Times New Roman"/>
                        <a:cs typeface="Times New Roman"/>
                        <a:sym typeface="Times New Roman"/>
                      </a:endParaRPr>
                    </a:p>
                    <a:p>
                      <a:pPr indent="0" lvl="0" marL="0" rtl="0" algn="l">
                        <a:lnSpc>
                          <a:spcPct val="100000"/>
                        </a:lnSpc>
                        <a:spcBef>
                          <a:spcPts val="500"/>
                        </a:spcBef>
                        <a:spcAft>
                          <a:spcPts val="0"/>
                        </a:spcAft>
                        <a:buNone/>
                      </a:pPr>
                      <a:r>
                        <a:t/>
                      </a:r>
                      <a:endParaRPr b="1" sz="900">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t/>
                      </a:r>
                      <a:endParaRPr b="1" sz="900">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bl>
          </a:graphicData>
        </a:graphic>
      </p:graphicFrame>
      <p:sp>
        <p:nvSpPr>
          <p:cNvPr id="166" name="Google Shape;166;p20"/>
          <p:cNvSpPr txBox="1"/>
          <p:nvPr/>
        </p:nvSpPr>
        <p:spPr>
          <a:xfrm>
            <a:off x="215850" y="5375"/>
            <a:ext cx="87123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2800">
                <a:solidFill>
                  <a:schemeClr val="dk1"/>
                </a:solidFill>
                <a:latin typeface="Bellota"/>
                <a:ea typeface="Bellota"/>
                <a:cs typeface="Bellota"/>
                <a:sym typeface="Bellota"/>
              </a:rPr>
              <a:t>The 8 Essentials in English</a:t>
            </a:r>
            <a:endParaRPr b="1" sz="2800">
              <a:latin typeface="Bellota"/>
              <a:ea typeface="Bellota"/>
              <a:cs typeface="Bellota"/>
              <a:sym typeface="Bellota"/>
            </a:endParaRPr>
          </a:p>
        </p:txBody>
      </p:sp>
      <p:pic>
        <p:nvPicPr>
          <p:cNvPr id="167" name="Google Shape;167;p20"/>
          <p:cNvPicPr preferRelativeResize="0"/>
          <p:nvPr/>
        </p:nvPicPr>
        <p:blipFill>
          <a:blip r:embed="rId3">
            <a:alphaModFix/>
          </a:blip>
          <a:stretch>
            <a:fillRect/>
          </a:stretch>
        </p:blipFill>
        <p:spPr>
          <a:xfrm>
            <a:off x="6885375" y="86500"/>
            <a:ext cx="508838" cy="453350"/>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graphicFrame>
        <p:nvGraphicFramePr>
          <p:cNvPr id="172" name="Google Shape;172;p21"/>
          <p:cNvGraphicFramePr/>
          <p:nvPr/>
        </p:nvGraphicFramePr>
        <p:xfrm>
          <a:off x="215800" y="585200"/>
          <a:ext cx="3000000" cy="3000000"/>
        </p:xfrm>
        <a:graphic>
          <a:graphicData uri="http://schemas.openxmlformats.org/drawingml/2006/table">
            <a:tbl>
              <a:tblPr>
                <a:noFill/>
                <a:tableStyleId>{21035F73-D990-45C1-934C-06C794E52CDA}</a:tableStyleId>
              </a:tblPr>
              <a:tblGrid>
                <a:gridCol w="2178100"/>
                <a:gridCol w="2178100"/>
                <a:gridCol w="2178100"/>
                <a:gridCol w="2178100"/>
              </a:tblGrid>
              <a:tr h="2240250">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lnSpc>
                          <a:spcPct val="100000"/>
                        </a:lnSpc>
                        <a:spcBef>
                          <a:spcPts val="500"/>
                        </a:spcBef>
                        <a:spcAft>
                          <a:spcPts val="0"/>
                        </a:spcAft>
                        <a:buNone/>
                      </a:pPr>
                      <a:r>
                        <a:rPr b="1" lang="en-GB" sz="900">
                          <a:latin typeface="Bellota"/>
                          <a:ea typeface="Bellota"/>
                          <a:cs typeface="Bellota"/>
                          <a:sym typeface="Bellota"/>
                        </a:rPr>
                        <a:t>Maths will provide the foundations for our pupils to understand and appreciate the world around them.</a:t>
                      </a:r>
                      <a:endParaRPr b="1" sz="900">
                        <a:latin typeface="Bellota"/>
                        <a:ea typeface="Bellota"/>
                        <a:cs typeface="Bellota"/>
                        <a:sym typeface="Bellota"/>
                      </a:endParaRPr>
                    </a:p>
                    <a:p>
                      <a:pPr indent="0" lvl="0" marL="0" rtl="0" algn="l">
                        <a:lnSpc>
                          <a:spcPct val="100000"/>
                        </a:lnSpc>
                        <a:spcBef>
                          <a:spcPts val="500"/>
                        </a:spcBef>
                        <a:spcAft>
                          <a:spcPts val="0"/>
                        </a:spcAft>
                        <a:buNone/>
                      </a:pPr>
                      <a:r>
                        <a:rPr b="1" lang="en-GB" sz="900">
                          <a:latin typeface="Bellota"/>
                          <a:ea typeface="Bellota"/>
                          <a:cs typeface="Bellota"/>
                          <a:sym typeface="Bellota"/>
                        </a:rPr>
                        <a:t>Timelines and dates concerning the liturgical calendar.</a:t>
                      </a:r>
                      <a:endParaRPr b="1" sz="900">
                        <a:latin typeface="Bellota"/>
                        <a:ea typeface="Bellota"/>
                        <a:cs typeface="Bellota"/>
                        <a:sym typeface="Bellota"/>
                      </a:endParaRPr>
                    </a:p>
                    <a:p>
                      <a:pPr indent="0" lvl="0" marL="0" rtl="0" algn="l">
                        <a:lnSpc>
                          <a:spcPct val="100000"/>
                        </a:lnSpc>
                        <a:spcBef>
                          <a:spcPts val="500"/>
                        </a:spcBef>
                        <a:spcAft>
                          <a:spcPts val="0"/>
                        </a:spcAft>
                        <a:buNone/>
                      </a:pPr>
                      <a:r>
                        <a:rPr b="1" lang="en-GB" sz="900">
                          <a:latin typeface="Bellota"/>
                          <a:ea typeface="Bellota"/>
                          <a:cs typeface="Bellota"/>
                          <a:sym typeface="Bellota"/>
                        </a:rPr>
                        <a:t>Investigations/data/% concerning our faith</a:t>
                      </a:r>
                      <a:endParaRPr b="1" sz="900">
                        <a:latin typeface="Bellota"/>
                        <a:ea typeface="Bellota"/>
                        <a:cs typeface="Bellota"/>
                        <a:sym typeface="Bellota"/>
                      </a:endParaRPr>
                    </a:p>
                    <a:p>
                      <a:pPr indent="0" lvl="0" marL="0" rtl="0" algn="l">
                        <a:lnSpc>
                          <a:spcPct val="100000"/>
                        </a:lnSpc>
                        <a:spcBef>
                          <a:spcPts val="500"/>
                        </a:spcBef>
                        <a:spcAft>
                          <a:spcPts val="500"/>
                        </a:spcAft>
                        <a:buNone/>
                      </a:pPr>
                      <a:r>
                        <a:t/>
                      </a:r>
                      <a:endParaRPr b="1" sz="900">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a:t>
                      </a:r>
                      <a:r>
                        <a:rPr b="1" lang="en-GB" sz="900">
                          <a:solidFill>
                            <a:schemeClr val="dk1"/>
                          </a:solidFill>
                          <a:latin typeface="Bellota"/>
                          <a:ea typeface="Bellota"/>
                          <a:cs typeface="Bellota"/>
                          <a:sym typeface="Bellota"/>
                        </a:rPr>
                        <a:t>Discover’ tasks to make links with maths in the real world</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A focus on ‘the learning’ not the ‘right answer’</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Lessons are built around discussion and reasoning (Share / Think Together)</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1000">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700">
                          <a:solidFill>
                            <a:schemeClr val="dk1"/>
                          </a:solidFill>
                          <a:latin typeface="Bellota"/>
                          <a:ea typeface="Bellota"/>
                          <a:cs typeface="Bellota"/>
                          <a:sym typeface="Bellota"/>
                        </a:rPr>
                        <a:t>Liverpool Maths Party </a:t>
                      </a:r>
                      <a:endParaRPr b="1" sz="700">
                        <a:solidFill>
                          <a:schemeClr val="dk1"/>
                        </a:solidFill>
                        <a:latin typeface="Bellota"/>
                        <a:ea typeface="Bellota"/>
                        <a:cs typeface="Bellota"/>
                        <a:sym typeface="Bellota"/>
                      </a:endParaRPr>
                    </a:p>
                    <a:p>
                      <a:pPr indent="0" lvl="0" marL="0" rtl="0" algn="l">
                        <a:spcBef>
                          <a:spcPts val="500"/>
                        </a:spcBef>
                        <a:spcAft>
                          <a:spcPts val="0"/>
                        </a:spcAft>
                        <a:buNone/>
                      </a:pPr>
                      <a:r>
                        <a:rPr b="1" lang="en-GB" sz="700">
                          <a:solidFill>
                            <a:schemeClr val="dk1"/>
                          </a:solidFill>
                          <a:latin typeface="Bellota"/>
                          <a:ea typeface="Bellota"/>
                          <a:cs typeface="Bellota"/>
                          <a:sym typeface="Bellota"/>
                        </a:rPr>
                        <a:t>Links with other primary schools</a:t>
                      </a:r>
                      <a:endParaRPr b="1" sz="700">
                        <a:solidFill>
                          <a:schemeClr val="dk1"/>
                        </a:solidFill>
                        <a:latin typeface="Bellota"/>
                        <a:ea typeface="Bellota"/>
                        <a:cs typeface="Bellota"/>
                        <a:sym typeface="Bellota"/>
                      </a:endParaRPr>
                    </a:p>
                    <a:p>
                      <a:pPr indent="0" lvl="0" marL="0" rtl="0" algn="l">
                        <a:spcBef>
                          <a:spcPts val="500"/>
                        </a:spcBef>
                        <a:spcAft>
                          <a:spcPts val="0"/>
                        </a:spcAft>
                        <a:buNone/>
                      </a:pPr>
                      <a:r>
                        <a:rPr b="1" lang="en-GB" sz="700">
                          <a:solidFill>
                            <a:schemeClr val="dk1"/>
                          </a:solidFill>
                          <a:latin typeface="Bellota"/>
                          <a:ea typeface="Bellota"/>
                          <a:cs typeface="Bellota"/>
                          <a:sym typeface="Bellota"/>
                        </a:rPr>
                        <a:t>TT Rockstars - Y2-6 </a:t>
                      </a:r>
                      <a:endParaRPr b="1" sz="700">
                        <a:solidFill>
                          <a:schemeClr val="dk1"/>
                        </a:solidFill>
                        <a:latin typeface="Bellota"/>
                        <a:ea typeface="Bellota"/>
                        <a:cs typeface="Bellota"/>
                        <a:sym typeface="Bellota"/>
                      </a:endParaRPr>
                    </a:p>
                    <a:p>
                      <a:pPr indent="0" lvl="0" marL="0" rtl="0" algn="l">
                        <a:spcBef>
                          <a:spcPts val="500"/>
                        </a:spcBef>
                        <a:spcAft>
                          <a:spcPts val="0"/>
                        </a:spcAft>
                        <a:buNone/>
                      </a:pPr>
                      <a:r>
                        <a:rPr b="1" lang="en-GB" sz="700">
                          <a:solidFill>
                            <a:schemeClr val="dk1"/>
                          </a:solidFill>
                          <a:latin typeface="Bellota"/>
                          <a:ea typeface="Bellota"/>
                          <a:cs typeface="Bellota"/>
                          <a:sym typeface="Bellota"/>
                        </a:rPr>
                        <a:t>Maths workshops</a:t>
                      </a:r>
                      <a:endParaRPr b="1" sz="700">
                        <a:solidFill>
                          <a:schemeClr val="dk1"/>
                        </a:solidFill>
                        <a:latin typeface="Bellota"/>
                        <a:ea typeface="Bellota"/>
                        <a:cs typeface="Bellota"/>
                        <a:sym typeface="Bellota"/>
                      </a:endParaRPr>
                    </a:p>
                    <a:p>
                      <a:pPr indent="0" lvl="0" marL="0" rtl="0" algn="l">
                        <a:spcBef>
                          <a:spcPts val="500"/>
                        </a:spcBef>
                        <a:spcAft>
                          <a:spcPts val="0"/>
                        </a:spcAft>
                        <a:buNone/>
                      </a:pPr>
                      <a:r>
                        <a:rPr b="1" lang="en-GB" sz="700">
                          <a:solidFill>
                            <a:schemeClr val="dk1"/>
                          </a:solidFill>
                          <a:latin typeface="Bellota"/>
                          <a:ea typeface="Bellota"/>
                          <a:cs typeface="Bellota"/>
                          <a:sym typeface="Bellota"/>
                        </a:rPr>
                        <a:t>CPD </a:t>
                      </a:r>
                      <a:r>
                        <a:rPr b="1" lang="en-GB" sz="700">
                          <a:solidFill>
                            <a:schemeClr val="dk1"/>
                          </a:solidFill>
                          <a:latin typeface="Bellota"/>
                          <a:ea typeface="Bellota"/>
                          <a:cs typeface="Bellota"/>
                          <a:sym typeface="Bellota"/>
                        </a:rPr>
                        <a:t>approach</a:t>
                      </a:r>
                      <a:r>
                        <a:rPr b="1" lang="en-GB" sz="700">
                          <a:solidFill>
                            <a:schemeClr val="dk1"/>
                          </a:solidFill>
                          <a:latin typeface="Bellota"/>
                          <a:ea typeface="Bellota"/>
                          <a:cs typeface="Bellota"/>
                          <a:sym typeface="Bellota"/>
                        </a:rPr>
                        <a:t> to support learning</a:t>
                      </a:r>
                      <a:endParaRPr b="1" sz="700">
                        <a:solidFill>
                          <a:schemeClr val="dk1"/>
                        </a:solidFill>
                        <a:latin typeface="Bellota"/>
                        <a:ea typeface="Bellota"/>
                        <a:cs typeface="Bellota"/>
                        <a:sym typeface="Bellota"/>
                      </a:endParaRPr>
                    </a:p>
                    <a:p>
                      <a:pPr indent="0" lvl="0" marL="0" rtl="0" algn="l">
                        <a:spcBef>
                          <a:spcPts val="500"/>
                        </a:spcBef>
                        <a:spcAft>
                          <a:spcPts val="0"/>
                        </a:spcAft>
                        <a:buNone/>
                      </a:pPr>
                      <a:r>
                        <a:rPr b="1" lang="en-GB" sz="700">
                          <a:solidFill>
                            <a:schemeClr val="dk1"/>
                          </a:solidFill>
                          <a:latin typeface="Bellota"/>
                          <a:ea typeface="Bellota"/>
                          <a:cs typeface="Bellota"/>
                          <a:sym typeface="Bellota"/>
                        </a:rPr>
                        <a:t>Newsletters and specific Maths Newsletters</a:t>
                      </a:r>
                      <a:endParaRPr b="1" sz="700">
                        <a:solidFill>
                          <a:schemeClr val="dk1"/>
                        </a:solidFill>
                        <a:latin typeface="Bellota"/>
                        <a:ea typeface="Bellota"/>
                        <a:cs typeface="Bellota"/>
                        <a:sym typeface="Bellota"/>
                      </a:endParaRPr>
                    </a:p>
                    <a:p>
                      <a:pPr indent="0" lvl="0" marL="0" rtl="0" algn="l">
                        <a:spcBef>
                          <a:spcPts val="500"/>
                        </a:spcBef>
                        <a:spcAft>
                          <a:spcPts val="0"/>
                        </a:spcAft>
                        <a:buNone/>
                      </a:pPr>
                      <a:r>
                        <a:rPr b="1" lang="en-GB" sz="700">
                          <a:solidFill>
                            <a:schemeClr val="dk1"/>
                          </a:solidFill>
                          <a:latin typeface="Bellota"/>
                          <a:ea typeface="Bellota"/>
                          <a:cs typeface="Bellota"/>
                          <a:sym typeface="Bellota"/>
                        </a:rPr>
                        <a:t>Volunteers/students </a:t>
                      </a:r>
                      <a:endParaRPr b="1" sz="700">
                        <a:solidFill>
                          <a:schemeClr val="dk1"/>
                        </a:solidFill>
                        <a:latin typeface="Bellota"/>
                        <a:ea typeface="Bellota"/>
                        <a:cs typeface="Bellota"/>
                        <a:sym typeface="Bellota"/>
                      </a:endParaRPr>
                    </a:p>
                    <a:p>
                      <a:pPr indent="0" lvl="0" marL="0" rtl="0" algn="l">
                        <a:spcBef>
                          <a:spcPts val="500"/>
                        </a:spcBef>
                        <a:spcAft>
                          <a:spcPts val="0"/>
                        </a:spcAft>
                        <a:buNone/>
                      </a:pPr>
                      <a:r>
                        <a:rPr b="1" lang="en-GB" sz="700">
                          <a:solidFill>
                            <a:schemeClr val="dk1"/>
                          </a:solidFill>
                          <a:latin typeface="Bellota"/>
                          <a:ea typeface="Bellota"/>
                          <a:cs typeface="Bellota"/>
                          <a:sym typeface="Bellota"/>
                        </a:rPr>
                        <a:t>Maths Hub</a:t>
                      </a:r>
                      <a:endParaRPr b="1" sz="700">
                        <a:solidFill>
                          <a:schemeClr val="dk1"/>
                        </a:solidFill>
                        <a:latin typeface="Bellota"/>
                        <a:ea typeface="Bellota"/>
                        <a:cs typeface="Bellota"/>
                        <a:sym typeface="Bellota"/>
                      </a:endParaRPr>
                    </a:p>
                    <a:p>
                      <a:pPr indent="0" lvl="0" marL="0" rtl="0" algn="l">
                        <a:spcBef>
                          <a:spcPts val="500"/>
                        </a:spcBef>
                        <a:spcAft>
                          <a:spcPts val="0"/>
                        </a:spcAft>
                        <a:buNone/>
                      </a:pPr>
                      <a:r>
                        <a:rPr b="1" lang="en-GB" sz="700">
                          <a:solidFill>
                            <a:schemeClr val="dk1"/>
                          </a:solidFill>
                          <a:latin typeface="Bellota"/>
                          <a:ea typeface="Bellota"/>
                          <a:cs typeface="Bellota"/>
                          <a:sym typeface="Bellota"/>
                        </a:rPr>
                        <a:t>Parents talking about maths </a:t>
                      </a:r>
                      <a:endParaRPr b="1" sz="700">
                        <a:solidFill>
                          <a:schemeClr val="dk1"/>
                        </a:solidFill>
                        <a:latin typeface="Bellota"/>
                        <a:ea typeface="Bellota"/>
                        <a:cs typeface="Bellota"/>
                        <a:sym typeface="Bellota"/>
                      </a:endParaRPr>
                    </a:p>
                    <a:p>
                      <a:pPr indent="0" lvl="0" marL="0" rtl="0" algn="l">
                        <a:spcBef>
                          <a:spcPts val="500"/>
                        </a:spcBef>
                        <a:spcAft>
                          <a:spcPts val="500"/>
                        </a:spcAft>
                        <a:buNone/>
                      </a:pPr>
                      <a:r>
                        <a:rPr b="1" lang="en-GB" sz="700">
                          <a:solidFill>
                            <a:schemeClr val="dk1"/>
                          </a:solidFill>
                          <a:latin typeface="Bellota"/>
                          <a:ea typeface="Bellota"/>
                          <a:cs typeface="Bellota"/>
                          <a:sym typeface="Bellota"/>
                        </a:rPr>
                        <a:t>in their jobs</a:t>
                      </a:r>
                      <a:endParaRPr b="1" sz="7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PSHE - Money Matters</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Application to maths in real life contexts</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NSPCC Number </a:t>
                      </a:r>
                      <a:r>
                        <a:rPr b="1" lang="en-GB" sz="900">
                          <a:solidFill>
                            <a:schemeClr val="dk1"/>
                          </a:solidFill>
                          <a:latin typeface="Bellota"/>
                          <a:ea typeface="Bellota"/>
                          <a:cs typeface="Bellota"/>
                          <a:sym typeface="Bellota"/>
                        </a:rPr>
                        <a:t>Day</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The use of maths to support charities- itemising food/ </a:t>
                      </a:r>
                      <a:r>
                        <a:rPr b="1" lang="en-GB" sz="900">
                          <a:solidFill>
                            <a:schemeClr val="dk1"/>
                          </a:solidFill>
                          <a:latin typeface="Bellota"/>
                          <a:ea typeface="Bellota"/>
                          <a:cs typeface="Bellota"/>
                          <a:sym typeface="Bellota"/>
                        </a:rPr>
                        <a:t>monetary</a:t>
                      </a:r>
                      <a:r>
                        <a:rPr b="1" lang="en-GB" sz="900">
                          <a:solidFill>
                            <a:schemeClr val="dk1"/>
                          </a:solidFill>
                          <a:latin typeface="Bellota"/>
                          <a:ea typeface="Bellota"/>
                          <a:cs typeface="Bellota"/>
                          <a:sym typeface="Bellota"/>
                        </a:rPr>
                        <a:t> </a:t>
                      </a:r>
                      <a:r>
                        <a:rPr b="1" lang="en-GB" sz="900">
                          <a:solidFill>
                            <a:schemeClr val="dk1"/>
                          </a:solidFill>
                          <a:latin typeface="Bellota"/>
                          <a:ea typeface="Bellota"/>
                          <a:cs typeface="Bellota"/>
                          <a:sym typeface="Bellota"/>
                        </a:rPr>
                        <a:t>donations</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2240250">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800">
                          <a:solidFill>
                            <a:schemeClr val="dk1"/>
                          </a:solidFill>
                          <a:latin typeface="Bellota"/>
                          <a:ea typeface="Bellota"/>
                          <a:cs typeface="Bellota"/>
                          <a:sym typeface="Bellota"/>
                        </a:rPr>
                        <a:t>Reasoning opportunities woven throughout the curriculum </a:t>
                      </a:r>
                      <a:endParaRPr b="1" sz="800">
                        <a:solidFill>
                          <a:schemeClr val="dk1"/>
                        </a:solidFill>
                        <a:latin typeface="Bellota"/>
                        <a:ea typeface="Bellota"/>
                        <a:cs typeface="Bellota"/>
                        <a:sym typeface="Bellota"/>
                      </a:endParaRPr>
                    </a:p>
                    <a:p>
                      <a:pPr indent="0" lvl="0" marL="0" rtl="0" algn="l">
                        <a:spcBef>
                          <a:spcPts val="500"/>
                        </a:spcBef>
                        <a:spcAft>
                          <a:spcPts val="0"/>
                        </a:spcAft>
                        <a:buNone/>
                      </a:pPr>
                      <a:r>
                        <a:rPr b="1" lang="en-GB" sz="800">
                          <a:solidFill>
                            <a:schemeClr val="dk1"/>
                          </a:solidFill>
                          <a:latin typeface="Bellota"/>
                          <a:ea typeface="Bellota"/>
                          <a:cs typeface="Bellota"/>
                          <a:sym typeface="Bellota"/>
                        </a:rPr>
                        <a:t>Encouraging Maths Vocabulary and partner talk/discussion </a:t>
                      </a:r>
                      <a:endParaRPr b="1" sz="800">
                        <a:solidFill>
                          <a:schemeClr val="dk1"/>
                        </a:solidFill>
                        <a:latin typeface="Bellota"/>
                        <a:ea typeface="Bellota"/>
                        <a:cs typeface="Bellota"/>
                        <a:sym typeface="Bellota"/>
                      </a:endParaRPr>
                    </a:p>
                    <a:p>
                      <a:pPr indent="0" lvl="0" marL="0" rtl="0" algn="l">
                        <a:spcBef>
                          <a:spcPts val="500"/>
                        </a:spcBef>
                        <a:spcAft>
                          <a:spcPts val="0"/>
                        </a:spcAft>
                        <a:buNone/>
                      </a:pPr>
                      <a:r>
                        <a:rPr b="1" lang="en-GB" sz="800">
                          <a:solidFill>
                            <a:schemeClr val="dk1"/>
                          </a:solidFill>
                          <a:latin typeface="Bellota"/>
                          <a:ea typeface="Bellota"/>
                          <a:cs typeface="Bellota"/>
                          <a:sym typeface="Bellota"/>
                        </a:rPr>
                        <a:t>Mathematician of the Month KS1 &amp;2</a:t>
                      </a:r>
                      <a:endParaRPr b="1" sz="800">
                        <a:solidFill>
                          <a:schemeClr val="dk1"/>
                        </a:solidFill>
                        <a:latin typeface="Bellota"/>
                        <a:ea typeface="Bellota"/>
                        <a:cs typeface="Bellota"/>
                        <a:sym typeface="Bellota"/>
                      </a:endParaRPr>
                    </a:p>
                    <a:p>
                      <a:pPr indent="0" lvl="0" marL="0" rtl="0" algn="l">
                        <a:spcBef>
                          <a:spcPts val="500"/>
                        </a:spcBef>
                        <a:spcAft>
                          <a:spcPts val="0"/>
                        </a:spcAft>
                        <a:buNone/>
                      </a:pPr>
                      <a:r>
                        <a:rPr b="1" lang="en-GB" sz="800">
                          <a:solidFill>
                            <a:schemeClr val="dk1"/>
                          </a:solidFill>
                          <a:latin typeface="Bellota"/>
                          <a:ea typeface="Bellota"/>
                          <a:cs typeface="Bellota"/>
                          <a:sym typeface="Bellota"/>
                        </a:rPr>
                        <a:t>Promotes a growth mindset – children learn that everyone can succeed and mistakes are part of learning</a:t>
                      </a:r>
                      <a:endParaRPr b="1" sz="800">
                        <a:solidFill>
                          <a:schemeClr val="dk1"/>
                        </a:solidFill>
                        <a:latin typeface="Bellota"/>
                        <a:ea typeface="Bellota"/>
                        <a:cs typeface="Bellota"/>
                        <a:sym typeface="Bellota"/>
                      </a:endParaRPr>
                    </a:p>
                    <a:p>
                      <a:pPr indent="0" lvl="0" marL="0" rtl="0" algn="l">
                        <a:spcBef>
                          <a:spcPts val="500"/>
                        </a:spcBef>
                        <a:spcAft>
                          <a:spcPts val="0"/>
                        </a:spcAft>
                        <a:buNone/>
                      </a:pPr>
                      <a:r>
                        <a:rPr b="1" lang="en-GB" sz="800">
                          <a:solidFill>
                            <a:schemeClr val="dk1"/>
                          </a:solidFill>
                          <a:latin typeface="Bellota"/>
                          <a:ea typeface="Bellota"/>
                          <a:cs typeface="Bellota"/>
                          <a:sym typeface="Bellota"/>
                        </a:rPr>
                        <a:t>Individual liberty - being able to make mistakes and learn from them</a:t>
                      </a:r>
                      <a:endParaRPr b="1" sz="800">
                        <a:solidFill>
                          <a:schemeClr val="dk1"/>
                        </a:solidFill>
                        <a:latin typeface="Bellota"/>
                        <a:ea typeface="Bellota"/>
                        <a:cs typeface="Bellota"/>
                        <a:sym typeface="Bellota"/>
                      </a:endParaRPr>
                    </a:p>
                    <a:p>
                      <a:pPr indent="0" lvl="0" marL="0" rtl="0" algn="l">
                        <a:spcBef>
                          <a:spcPts val="500"/>
                        </a:spcBef>
                        <a:spcAft>
                          <a:spcPts val="0"/>
                        </a:spcAft>
                        <a:buNone/>
                      </a:pPr>
                      <a:r>
                        <a:rPr b="1" lang="en-GB" sz="800">
                          <a:solidFill>
                            <a:schemeClr val="dk1"/>
                          </a:solidFill>
                          <a:latin typeface="Bellota"/>
                          <a:ea typeface="Bellota"/>
                          <a:cs typeface="Bellota"/>
                          <a:sym typeface="Bellota"/>
                        </a:rPr>
                        <a:t>Taking risks in problem solving</a:t>
                      </a:r>
                      <a:endParaRPr b="1" sz="8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t/>
                      </a:r>
                      <a:endParaRPr b="1" sz="1000" u="sng">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Problem solving and ‘Prove it’ tasks</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Pattern seeking and ‘Show me a different way’ tasks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Peer marking and collaboration tasks</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Journaling to demonstrate a CPA approach</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Using</a:t>
                      </a:r>
                      <a:r>
                        <a:rPr b="1" lang="en-GB" sz="900">
                          <a:solidFill>
                            <a:schemeClr val="dk1"/>
                          </a:solidFill>
                          <a:latin typeface="Bellota"/>
                          <a:ea typeface="Bellota"/>
                          <a:cs typeface="Bellota"/>
                          <a:sym typeface="Bellota"/>
                        </a:rPr>
                        <a:t> maths to discover and analyse jobs/vocations, such as sports/transport/food </a:t>
                      </a:r>
                      <a:r>
                        <a:rPr b="1" lang="en-GB" sz="900">
                          <a:solidFill>
                            <a:schemeClr val="dk1"/>
                          </a:solidFill>
                          <a:latin typeface="Bellota"/>
                          <a:ea typeface="Bellota"/>
                          <a:cs typeface="Bellota"/>
                          <a:sym typeface="Bellota"/>
                        </a:rPr>
                        <a:t>industry</a:t>
                      </a:r>
                      <a:r>
                        <a:rPr b="1" lang="en-GB" sz="900">
                          <a:solidFill>
                            <a:schemeClr val="dk1"/>
                          </a:solidFill>
                          <a:latin typeface="Bellota"/>
                          <a:ea typeface="Bellota"/>
                          <a:cs typeface="Bellota"/>
                          <a:sym typeface="Bellota"/>
                        </a:rPr>
                        <a:t>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Application to real-life contexts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(jobs, finance, problem solving)</a:t>
                      </a:r>
                      <a:endParaRPr b="1" sz="900">
                        <a:solidFill>
                          <a:schemeClr val="dk1"/>
                        </a:solidFill>
                        <a:latin typeface="Bellota"/>
                        <a:ea typeface="Bellota"/>
                        <a:cs typeface="Bellota"/>
                        <a:sym typeface="Bellota"/>
                      </a:endParaRPr>
                    </a:p>
                    <a:p>
                      <a:pPr indent="0" lvl="0" marL="0" rtl="0" algn="l">
                        <a:lnSpc>
                          <a:spcPct val="100000"/>
                        </a:lnSpc>
                        <a:spcBef>
                          <a:spcPts val="500"/>
                        </a:spcBef>
                        <a:spcAft>
                          <a:spcPts val="500"/>
                        </a:spcAft>
                        <a:buNone/>
                      </a:pPr>
                      <a:r>
                        <a:t/>
                      </a:r>
                      <a:endParaRPr b="1" sz="1000">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Power Maths approach used throughout</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Retrieval opportunities through Power Ups, </a:t>
                      </a:r>
                      <a:r>
                        <a:rPr b="1" lang="en-GB" sz="900">
                          <a:solidFill>
                            <a:schemeClr val="dk1"/>
                          </a:solidFill>
                          <a:latin typeface="Bellota"/>
                          <a:ea typeface="Bellota"/>
                          <a:cs typeface="Bellota"/>
                          <a:sym typeface="Bellota"/>
                        </a:rPr>
                        <a:t>Flashback</a:t>
                      </a:r>
                      <a:r>
                        <a:rPr b="1" lang="en-GB" sz="900">
                          <a:solidFill>
                            <a:schemeClr val="dk1"/>
                          </a:solidFill>
                          <a:latin typeface="Bellota"/>
                          <a:ea typeface="Bellota"/>
                          <a:cs typeface="Bellota"/>
                          <a:sym typeface="Bellota"/>
                        </a:rPr>
                        <a:t> 4 and</a:t>
                      </a:r>
                      <a:r>
                        <a:rPr b="1" lang="en-GB" sz="900">
                          <a:solidFill>
                            <a:schemeClr val="dk1"/>
                          </a:solidFill>
                          <a:latin typeface="Bellota"/>
                          <a:ea typeface="Bellota"/>
                          <a:cs typeface="Bellota"/>
                          <a:sym typeface="Bellota"/>
                        </a:rPr>
                        <a:t> Bas</a:t>
                      </a:r>
                      <a:r>
                        <a:rPr b="1" lang="en-GB" sz="900">
                          <a:solidFill>
                            <a:schemeClr val="dk1"/>
                          </a:solidFill>
                          <a:latin typeface="Bellota"/>
                          <a:ea typeface="Bellota"/>
                          <a:cs typeface="Bellota"/>
                          <a:sym typeface="Bellota"/>
                        </a:rPr>
                        <a:t>ic Skills</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Teacher modelling in Shared Task</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Support through collaborative learning</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Inclusivity</a:t>
                      </a:r>
                      <a:r>
                        <a:rPr b="1" lang="en-GB" sz="900">
                          <a:solidFill>
                            <a:schemeClr val="dk1"/>
                          </a:solidFill>
                          <a:latin typeface="Bellota"/>
                          <a:ea typeface="Bellota"/>
                          <a:cs typeface="Bellota"/>
                          <a:sym typeface="Bellota"/>
                        </a:rPr>
                        <a:t>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Maths Ambassadors</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Use of maths in the wider world</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Rule of Law - British Values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Turn -taking</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British values - Mutual Respect</a:t>
                      </a:r>
                      <a:endParaRPr b="1" sz="9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rPr b="1" lang="en-GB" sz="900">
                          <a:solidFill>
                            <a:schemeClr val="dk1"/>
                          </a:solidFill>
                          <a:latin typeface="Bellota"/>
                          <a:ea typeface="Bellota"/>
                          <a:cs typeface="Bellota"/>
                          <a:sym typeface="Bellota"/>
                        </a:rPr>
                        <a:t>‘Maths Masters’ - children assigned to further support or be supported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bl>
          </a:graphicData>
        </a:graphic>
      </p:graphicFrame>
      <p:sp>
        <p:nvSpPr>
          <p:cNvPr id="173" name="Google Shape;173;p21"/>
          <p:cNvSpPr txBox="1"/>
          <p:nvPr/>
        </p:nvSpPr>
        <p:spPr>
          <a:xfrm>
            <a:off x="215800" y="86500"/>
            <a:ext cx="87123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2800">
                <a:solidFill>
                  <a:schemeClr val="dk1"/>
                </a:solidFill>
                <a:latin typeface="Bellota"/>
                <a:ea typeface="Bellota"/>
                <a:cs typeface="Bellota"/>
                <a:sym typeface="Bellota"/>
              </a:rPr>
              <a:t>The </a:t>
            </a:r>
            <a:r>
              <a:rPr b="1" lang="en-GB" sz="2800">
                <a:solidFill>
                  <a:schemeClr val="dk1"/>
                </a:solidFill>
                <a:latin typeface="Bellota"/>
                <a:ea typeface="Bellota"/>
                <a:cs typeface="Bellota"/>
                <a:sym typeface="Bellota"/>
              </a:rPr>
              <a:t>8 Essentials in Maths</a:t>
            </a:r>
            <a:endParaRPr b="1" sz="2800">
              <a:latin typeface="Bellota"/>
              <a:ea typeface="Bellota"/>
              <a:cs typeface="Bellota"/>
              <a:sym typeface="Bellota"/>
            </a:endParaRPr>
          </a:p>
        </p:txBody>
      </p:sp>
      <p:pic>
        <p:nvPicPr>
          <p:cNvPr id="174" name="Google Shape;174;p21"/>
          <p:cNvPicPr preferRelativeResize="0"/>
          <p:nvPr/>
        </p:nvPicPr>
        <p:blipFill>
          <a:blip r:embed="rId3">
            <a:alphaModFix/>
          </a:blip>
          <a:stretch>
            <a:fillRect/>
          </a:stretch>
        </p:blipFill>
        <p:spPr>
          <a:xfrm>
            <a:off x="6750100" y="86499"/>
            <a:ext cx="477444" cy="435500"/>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graphicFrame>
        <p:nvGraphicFramePr>
          <p:cNvPr id="179" name="Google Shape;179;p22"/>
          <p:cNvGraphicFramePr/>
          <p:nvPr/>
        </p:nvGraphicFramePr>
        <p:xfrm>
          <a:off x="215800" y="585200"/>
          <a:ext cx="3000000" cy="3000000"/>
        </p:xfrm>
        <a:graphic>
          <a:graphicData uri="http://schemas.openxmlformats.org/drawingml/2006/table">
            <a:tbl>
              <a:tblPr>
                <a:noFill/>
                <a:tableStyleId>{21035F73-D990-45C1-934C-06C794E52CDA}</a:tableStyleId>
              </a:tblPr>
              <a:tblGrid>
                <a:gridCol w="2178100"/>
                <a:gridCol w="2178100"/>
                <a:gridCol w="2178100"/>
                <a:gridCol w="2178100"/>
              </a:tblGrid>
              <a:tr h="2173925">
                <a:tc>
                  <a:txBody>
                    <a:bodyPr/>
                    <a:lstStyle/>
                    <a:p>
                      <a:pPr indent="0" lvl="0" marL="0" rtl="0" algn="l">
                        <a:lnSpc>
                          <a:spcPct val="100000"/>
                        </a:lnSpc>
                        <a:spcBef>
                          <a:spcPts val="0"/>
                        </a:spcBef>
                        <a:spcAft>
                          <a:spcPts val="0"/>
                        </a:spcAft>
                        <a:buNone/>
                      </a:pPr>
                      <a:r>
                        <a:t/>
                      </a:r>
                      <a:endParaRPr b="1" sz="1000" u="sng">
                        <a:latin typeface="Bellota"/>
                        <a:ea typeface="Bellota"/>
                        <a:cs typeface="Bellota"/>
                        <a:sym typeface="Bellota"/>
                      </a:endParaRPr>
                    </a:p>
                    <a:p>
                      <a:pPr indent="0" lvl="0" marL="0" rtl="0" algn="l">
                        <a:lnSpc>
                          <a:spcPct val="100000"/>
                        </a:lnSpc>
                        <a:spcBef>
                          <a:spcPts val="500"/>
                        </a:spcBef>
                        <a:spcAft>
                          <a:spcPts val="0"/>
                        </a:spcAft>
                        <a:buNone/>
                      </a:pPr>
                      <a:r>
                        <a:rPr b="1" lang="en-GB" sz="900">
                          <a:latin typeface="Bellota"/>
                          <a:ea typeface="Bellota"/>
                          <a:cs typeface="Bellota"/>
                          <a:sym typeface="Bellota"/>
                        </a:rPr>
                        <a:t>Our learners will value the discipline of Science and its impact on the world around them.</a:t>
                      </a:r>
                      <a:endParaRPr b="1" sz="900">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lang="en-GB" sz="900">
                          <a:solidFill>
                            <a:schemeClr val="dk1"/>
                          </a:solidFill>
                        </a:rPr>
                        <a:t>Child-led investigations supported by discussion and questioning.</a:t>
                      </a:r>
                      <a:endParaRPr sz="900">
                        <a:solidFill>
                          <a:schemeClr val="dk1"/>
                        </a:solidFill>
                      </a:endParaRPr>
                    </a:p>
                    <a:p>
                      <a:pPr indent="0" lvl="0" marL="0" rtl="0" algn="l">
                        <a:spcBef>
                          <a:spcPts val="500"/>
                        </a:spcBef>
                        <a:spcAft>
                          <a:spcPts val="0"/>
                        </a:spcAft>
                        <a:buClr>
                          <a:schemeClr val="dk1"/>
                        </a:buClr>
                        <a:buSzPts val="1100"/>
                        <a:buFont typeface="Arial"/>
                        <a:buNone/>
                      </a:pPr>
                      <a:r>
                        <a:rPr lang="en-GB" sz="900">
                          <a:solidFill>
                            <a:schemeClr val="dk1"/>
                          </a:solidFill>
                        </a:rPr>
                        <a:t>Promote curiosity through reading and awe-inspiring experiences (e.g. Science Week).</a:t>
                      </a:r>
                      <a:endParaRPr sz="900">
                        <a:solidFill>
                          <a:schemeClr val="dk1"/>
                        </a:solidFill>
                      </a:endParaRPr>
                    </a:p>
                    <a:p>
                      <a:pPr indent="0" lvl="0" marL="0" rtl="0" algn="l">
                        <a:spcBef>
                          <a:spcPts val="500"/>
                        </a:spcBef>
                        <a:spcAft>
                          <a:spcPts val="0"/>
                        </a:spcAft>
                        <a:buClr>
                          <a:schemeClr val="dk1"/>
                        </a:buClr>
                        <a:buSzPts val="1100"/>
                        <a:buFont typeface="Arial"/>
                        <a:buNone/>
                      </a:pPr>
                      <a:r>
                        <a:rPr lang="en-GB" sz="900">
                          <a:solidFill>
                            <a:schemeClr val="dk1"/>
                          </a:solidFill>
                        </a:rPr>
                        <a:t>Structured talk, visuals, and accessible texts for all learners.</a:t>
                      </a:r>
                      <a:endParaRPr sz="900">
                        <a:solidFill>
                          <a:schemeClr val="dk1"/>
                        </a:solidFill>
                      </a:endParaRPr>
                    </a:p>
                    <a:p>
                      <a:pPr indent="0" lvl="0" marL="0" rtl="0" algn="l">
                        <a:lnSpc>
                          <a:spcPct val="100000"/>
                        </a:lnSpc>
                        <a:spcBef>
                          <a:spcPts val="500"/>
                        </a:spcBef>
                        <a:spcAft>
                          <a:spcPts val="500"/>
                        </a:spcAft>
                        <a:buNone/>
                      </a:pPr>
                      <a:r>
                        <a:t/>
                      </a:r>
                      <a:endParaRPr b="1" sz="1000">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Creating a sense of awe and wonder</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Whole School Science Week</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lang="en-GB" sz="900">
                          <a:solidFill>
                            <a:schemeClr val="dk1"/>
                          </a:solidFill>
                        </a:rPr>
                        <a:t>Child-led investigations supported by discussion and questioning.</a:t>
                      </a:r>
                      <a:endParaRPr sz="900">
                        <a:solidFill>
                          <a:schemeClr val="dk1"/>
                        </a:solidFill>
                      </a:endParaRPr>
                    </a:p>
                    <a:p>
                      <a:pPr indent="0" lvl="0" marL="0" rtl="0" algn="l">
                        <a:spcBef>
                          <a:spcPts val="500"/>
                        </a:spcBef>
                        <a:spcAft>
                          <a:spcPts val="0"/>
                        </a:spcAft>
                        <a:buClr>
                          <a:schemeClr val="dk1"/>
                        </a:buClr>
                        <a:buSzPts val="1100"/>
                        <a:buFont typeface="Arial"/>
                        <a:buNone/>
                      </a:pPr>
                      <a:r>
                        <a:rPr lang="en-GB" sz="900">
                          <a:solidFill>
                            <a:schemeClr val="dk1"/>
                          </a:solidFill>
                        </a:rPr>
                        <a:t>Promote curiosity through reading and awe-inspiring experiences (e.g. Science Week).</a:t>
                      </a:r>
                      <a:endParaRPr sz="900">
                        <a:solidFill>
                          <a:schemeClr val="dk1"/>
                        </a:solidFill>
                      </a:endParaRPr>
                    </a:p>
                    <a:p>
                      <a:pPr indent="0" lvl="0" marL="0" rtl="0" algn="l">
                        <a:spcBef>
                          <a:spcPts val="500"/>
                        </a:spcBef>
                        <a:spcAft>
                          <a:spcPts val="500"/>
                        </a:spcAft>
                        <a:buNone/>
                      </a:pPr>
                      <a:r>
                        <a:rPr lang="en-GB" sz="900">
                          <a:solidFill>
                            <a:schemeClr val="dk1"/>
                          </a:solidFill>
                        </a:rPr>
                        <a:t>Structured talk, visuals, and accessible texts for all learners.</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lang="en-GB" sz="900">
                          <a:solidFill>
                            <a:schemeClr val="dk1"/>
                          </a:solidFill>
                        </a:rPr>
                        <a:t>Links with families, STEM experts, and other schools.</a:t>
                      </a:r>
                      <a:endParaRPr sz="900">
                        <a:solidFill>
                          <a:schemeClr val="dk1"/>
                        </a:solidFill>
                      </a:endParaRPr>
                    </a:p>
                    <a:p>
                      <a:pPr indent="0" lvl="0" marL="0" rtl="0" algn="l">
                        <a:spcBef>
                          <a:spcPts val="500"/>
                        </a:spcBef>
                        <a:spcAft>
                          <a:spcPts val="0"/>
                        </a:spcAft>
                        <a:buClr>
                          <a:schemeClr val="dk1"/>
                        </a:buClr>
                        <a:buSzPts val="1100"/>
                        <a:buFont typeface="Arial"/>
                        <a:buNone/>
                      </a:pPr>
                      <a:r>
                        <a:rPr lang="en-GB" sz="900">
                          <a:solidFill>
                            <a:schemeClr val="dk1"/>
                          </a:solidFill>
                        </a:rPr>
                        <a:t>Promote Science as accessible to all.</a:t>
                      </a:r>
                      <a:endParaRPr sz="900">
                        <a:solidFill>
                          <a:schemeClr val="dk1"/>
                        </a:solidFill>
                      </a:endParaRPr>
                    </a:p>
                    <a:p>
                      <a:pPr indent="0" lvl="0" marL="0" rtl="0" algn="l">
                        <a:spcBef>
                          <a:spcPts val="500"/>
                        </a:spcBef>
                        <a:spcAft>
                          <a:spcPts val="0"/>
                        </a:spcAft>
                        <a:buClr>
                          <a:schemeClr val="dk1"/>
                        </a:buClr>
                        <a:buSzPts val="1100"/>
                        <a:buFont typeface="Arial"/>
                        <a:buNone/>
                      </a:pPr>
                      <a:r>
                        <a:rPr lang="en-GB" sz="900">
                          <a:solidFill>
                            <a:schemeClr val="dk1"/>
                          </a:solidFill>
                        </a:rPr>
                        <a:t>Engage all families and provide diverse role models.</a:t>
                      </a:r>
                      <a:endParaRPr sz="900">
                        <a:solidFill>
                          <a:schemeClr val="dk1"/>
                        </a:solidFill>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lang="en-GB" sz="900">
                          <a:solidFill>
                            <a:schemeClr val="dk1"/>
                          </a:solidFill>
                        </a:rPr>
                        <a:t>Collaborative learning builds teamwork and empathy.</a:t>
                      </a:r>
                      <a:endParaRPr sz="900">
                        <a:solidFill>
                          <a:schemeClr val="dk1"/>
                        </a:solidFill>
                      </a:endParaRPr>
                    </a:p>
                    <a:p>
                      <a:pPr indent="0" lvl="0" marL="0" rtl="0" algn="l">
                        <a:spcBef>
                          <a:spcPts val="500"/>
                        </a:spcBef>
                        <a:spcAft>
                          <a:spcPts val="0"/>
                        </a:spcAft>
                        <a:buClr>
                          <a:schemeClr val="dk1"/>
                        </a:buClr>
                        <a:buSzPts val="1100"/>
                        <a:buFont typeface="Arial"/>
                        <a:buNone/>
                      </a:pPr>
                      <a:r>
                        <a:rPr lang="en-GB" sz="900">
                          <a:solidFill>
                            <a:schemeClr val="dk1"/>
                          </a:solidFill>
                        </a:rPr>
                        <a:t>Teach environmental awareness, safety, and wellbeing.</a:t>
                      </a:r>
                      <a:endParaRPr sz="900">
                        <a:solidFill>
                          <a:schemeClr val="dk1"/>
                        </a:solidFill>
                      </a:endParaRPr>
                    </a:p>
                    <a:p>
                      <a:pPr indent="0" lvl="0" marL="0" rtl="0" algn="l">
                        <a:spcBef>
                          <a:spcPts val="500"/>
                        </a:spcBef>
                        <a:spcAft>
                          <a:spcPts val="0"/>
                        </a:spcAft>
                        <a:buClr>
                          <a:schemeClr val="dk1"/>
                        </a:buClr>
                        <a:buSzPts val="1100"/>
                        <a:buFont typeface="Arial"/>
                        <a:buNone/>
                      </a:pPr>
                      <a:r>
                        <a:rPr lang="en-GB" sz="900">
                          <a:solidFill>
                            <a:schemeClr val="dk1"/>
                          </a:solidFill>
                        </a:rPr>
                        <a:t>Mixed-ability groups and real-life contexts support all pupils.</a:t>
                      </a:r>
                      <a:endParaRPr sz="900">
                        <a:solidFill>
                          <a:schemeClr val="dk1"/>
                        </a:solidFill>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100">
                        <a:solidFill>
                          <a:schemeClr val="dk1"/>
                        </a:solidFill>
                        <a:latin typeface="Bellota"/>
                        <a:ea typeface="Bellota"/>
                        <a:cs typeface="Bellota"/>
                        <a:sym typeface="Bellota"/>
                      </a:endParaRPr>
                    </a:p>
                    <a:p>
                      <a:pPr indent="0" lvl="0" marL="0" rtl="0" algn="l">
                        <a:spcBef>
                          <a:spcPts val="500"/>
                        </a:spcBef>
                        <a:spcAft>
                          <a:spcPts val="0"/>
                        </a:spcAft>
                        <a:buNone/>
                      </a:pPr>
                      <a:r>
                        <a:t/>
                      </a:r>
                      <a:endParaRPr b="1" sz="1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1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2220775">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lang="en-GB" sz="900">
                          <a:solidFill>
                            <a:schemeClr val="dk1"/>
                          </a:solidFill>
                        </a:rPr>
                        <a:t>Encourage pupils to think and speak like scientists.</a:t>
                      </a:r>
                      <a:endParaRPr sz="900">
                        <a:solidFill>
                          <a:schemeClr val="dk1"/>
                        </a:solidFill>
                      </a:endParaRPr>
                    </a:p>
                    <a:p>
                      <a:pPr indent="0" lvl="0" marL="0" rtl="0" algn="l">
                        <a:spcBef>
                          <a:spcPts val="500"/>
                        </a:spcBef>
                        <a:spcAft>
                          <a:spcPts val="0"/>
                        </a:spcAft>
                        <a:buClr>
                          <a:schemeClr val="dk1"/>
                        </a:buClr>
                        <a:buSzPts val="1100"/>
                        <a:buFont typeface="Arial"/>
                        <a:buNone/>
                      </a:pPr>
                      <a:r>
                        <a:rPr lang="en-GB" sz="900">
                          <a:solidFill>
                            <a:schemeClr val="dk1"/>
                          </a:solidFill>
                        </a:rPr>
                        <a:t>Emphasise vocabulary, enquiry (TAPS, 5 strands), and practical learning.</a:t>
                      </a:r>
                      <a:endParaRPr sz="900">
                        <a:solidFill>
                          <a:schemeClr val="dk1"/>
                        </a:solidFill>
                      </a:endParaRPr>
                    </a:p>
                    <a:p>
                      <a:pPr indent="0" lvl="0" marL="0" rtl="0" algn="l">
                        <a:spcBef>
                          <a:spcPts val="500"/>
                        </a:spcBef>
                        <a:spcAft>
                          <a:spcPts val="0"/>
                        </a:spcAft>
                        <a:buClr>
                          <a:schemeClr val="dk1"/>
                        </a:buClr>
                        <a:buSzPts val="1100"/>
                        <a:buFont typeface="Arial"/>
                        <a:buNone/>
                      </a:pPr>
                      <a:r>
                        <a:rPr lang="en-GB" sz="900">
                          <a:solidFill>
                            <a:schemeClr val="dk1"/>
                          </a:solidFill>
                        </a:rPr>
                        <a:t>Explicit vocabulary teaching and scaffolded support with high expectations</a:t>
                      </a:r>
                      <a:endParaRPr sz="900">
                        <a:solidFill>
                          <a:schemeClr val="dk1"/>
                        </a:solidFill>
                      </a:endParaRPr>
                    </a:p>
                    <a:p>
                      <a:pPr indent="0" lvl="0" marL="0" rtl="0" algn="l">
                        <a:spcBef>
                          <a:spcPts val="500"/>
                        </a:spcBef>
                        <a:spcAft>
                          <a:spcPts val="0"/>
                        </a:spcAft>
                        <a:buClr>
                          <a:schemeClr val="dk1"/>
                        </a:buClr>
                        <a:buSzPts val="1100"/>
                        <a:buFont typeface="Arial"/>
                        <a:buNone/>
                      </a:pPr>
                      <a:r>
                        <a:rPr lang="en-GB" sz="900">
                          <a:solidFill>
                            <a:schemeClr val="dk1"/>
                          </a:solidFill>
                        </a:rPr>
                        <a:t>Science workshops for all pupils</a:t>
                      </a:r>
                      <a:endParaRPr sz="900">
                        <a:solidFill>
                          <a:schemeClr val="dk1"/>
                        </a:solidFill>
                      </a:endParaRPr>
                    </a:p>
                    <a:p>
                      <a:pPr indent="0" lvl="0" marL="0" rtl="0" algn="l">
                        <a:spcBef>
                          <a:spcPts val="500"/>
                        </a:spcBef>
                        <a:spcAft>
                          <a:spcPts val="500"/>
                        </a:spcAft>
                        <a:buClr>
                          <a:schemeClr val="dk1"/>
                        </a:buClr>
                        <a:buSzPts val="1100"/>
                        <a:buFont typeface="Arial"/>
                        <a:buNone/>
                      </a:pPr>
                      <a:r>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00000"/>
                        </a:lnSpc>
                        <a:spcBef>
                          <a:spcPts val="0"/>
                        </a:spcBef>
                        <a:spcAft>
                          <a:spcPts val="0"/>
                        </a:spcAft>
                        <a:buNone/>
                      </a:pPr>
                      <a:r>
                        <a:t/>
                      </a:r>
                      <a:endParaRPr b="1" sz="1000" u="sng">
                        <a:latin typeface="Bellota"/>
                        <a:ea typeface="Bellota"/>
                        <a:cs typeface="Bellota"/>
                        <a:sym typeface="Bellota"/>
                      </a:endParaRPr>
                    </a:p>
                    <a:p>
                      <a:pPr indent="0" lvl="0" marL="0" rtl="0" algn="l">
                        <a:lnSpc>
                          <a:spcPct val="100000"/>
                        </a:lnSpc>
                        <a:spcBef>
                          <a:spcPts val="500"/>
                        </a:spcBef>
                        <a:spcAft>
                          <a:spcPts val="0"/>
                        </a:spcAft>
                        <a:buNone/>
                      </a:pPr>
                      <a:r>
                        <a:rPr b="1" lang="en-GB" sz="900">
                          <a:solidFill>
                            <a:schemeClr val="dk1"/>
                          </a:solidFill>
                          <a:latin typeface="Bellota"/>
                          <a:ea typeface="Bellota"/>
                          <a:cs typeface="Bellota"/>
                          <a:sym typeface="Bellota"/>
                        </a:rPr>
                        <a:t>Science symbols to enhance and support scientific enquiry</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Cultural capital inspires pupils to aim higher and offers opportunities for pupils to go on and study science in the future</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Use PLAN, ASE, and TAPS for clear progression.</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Knowledge organisers and retrieval support learning.</a:t>
                      </a:r>
                      <a:endParaRPr b="1" sz="9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rPr b="1" lang="en-GB" sz="900">
                          <a:solidFill>
                            <a:schemeClr val="dk1"/>
                          </a:solidFill>
                          <a:latin typeface="Bellota"/>
                          <a:ea typeface="Bellota"/>
                          <a:cs typeface="Bellota"/>
                          <a:sym typeface="Bellota"/>
                        </a:rPr>
                        <a:t>Adapt resources and provide enrichment to widen opportunities.</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00000"/>
                        </a:lnSpc>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lang="en-GB" sz="900">
                          <a:solidFill>
                            <a:schemeClr val="dk1"/>
                          </a:solidFill>
                        </a:rPr>
                        <a:t>Science Ambassadors promote leadership.</a:t>
                      </a:r>
                      <a:endParaRPr sz="900">
                        <a:solidFill>
                          <a:schemeClr val="dk1"/>
                        </a:solidFill>
                      </a:endParaRPr>
                    </a:p>
                    <a:p>
                      <a:pPr indent="0" lvl="0" marL="0" rtl="0" algn="l">
                        <a:spcBef>
                          <a:spcPts val="500"/>
                        </a:spcBef>
                        <a:spcAft>
                          <a:spcPts val="0"/>
                        </a:spcAft>
                        <a:buClr>
                          <a:schemeClr val="dk1"/>
                        </a:buClr>
                        <a:buSzPts val="1100"/>
                        <a:buFont typeface="Arial"/>
                        <a:buNone/>
                      </a:pPr>
                      <a:r>
                        <a:rPr lang="en-GB" sz="900">
                          <a:solidFill>
                            <a:schemeClr val="dk1"/>
                          </a:solidFill>
                        </a:rPr>
                        <a:t>Retrieval practice strengthens knowledge.</a:t>
                      </a:r>
                      <a:endParaRPr sz="900">
                        <a:solidFill>
                          <a:schemeClr val="dk1"/>
                        </a:solidFill>
                      </a:endParaRPr>
                    </a:p>
                    <a:p>
                      <a:pPr indent="0" lvl="0" marL="0" rtl="0" algn="l">
                        <a:spcBef>
                          <a:spcPts val="500"/>
                        </a:spcBef>
                        <a:spcAft>
                          <a:spcPts val="0"/>
                        </a:spcAft>
                        <a:buClr>
                          <a:schemeClr val="dk1"/>
                        </a:buClr>
                        <a:buSzPts val="1100"/>
                        <a:buFont typeface="Arial"/>
                        <a:buNone/>
                      </a:pPr>
                      <a:r>
                        <a:rPr lang="en-GB" sz="900">
                          <a:solidFill>
                            <a:schemeClr val="dk1"/>
                          </a:solidFill>
                        </a:rPr>
                        <a:t>Leadership and success accessible to all pupils</a:t>
                      </a:r>
                      <a:endParaRPr sz="900">
                        <a:solidFill>
                          <a:schemeClr val="dk1"/>
                        </a:solidFill>
                      </a:endParaRPr>
                    </a:p>
                    <a:p>
                      <a:pPr indent="0" lvl="0" marL="0" rtl="0" algn="l">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500"/>
                        </a:spcAft>
                        <a:buNone/>
                      </a:pPr>
                      <a:r>
                        <a:rPr b="1" lang="en-GB" sz="1000">
                          <a:solidFill>
                            <a:schemeClr val="dk1"/>
                          </a:solidFill>
                          <a:latin typeface="Bellota"/>
                          <a:ea typeface="Bellota"/>
                          <a:cs typeface="Bellota"/>
                          <a:sym typeface="Bellota"/>
                        </a:rPr>
                        <a:t> </a:t>
                      </a:r>
                      <a:endParaRPr b="1" sz="10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SMSC woven throughout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Appreciation of the Natural World and how we can care for our world</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Study diverse scientists, including women in STEM.</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Embed British Values and respect for the environment.</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Representation and accessible learning for all.</a:t>
                      </a:r>
                      <a:endParaRPr b="1" sz="9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rPr b="1" lang="en-GB" sz="900">
                          <a:solidFill>
                            <a:schemeClr val="dk1"/>
                          </a:solidFill>
                          <a:latin typeface="Bellota"/>
                          <a:ea typeface="Bellota"/>
                          <a:cs typeface="Bellota"/>
                          <a:sym typeface="Bellota"/>
                        </a:rPr>
                        <a:t>Global</a:t>
                      </a:r>
                      <a:r>
                        <a:rPr b="1" lang="en-GB" sz="900">
                          <a:solidFill>
                            <a:schemeClr val="dk1"/>
                          </a:solidFill>
                          <a:latin typeface="Bellota"/>
                          <a:ea typeface="Bellota"/>
                          <a:cs typeface="Bellota"/>
                          <a:sym typeface="Bellota"/>
                        </a:rPr>
                        <a:t> links with Edmund Rice Network</a:t>
                      </a:r>
                      <a:endParaRPr b="1" sz="1000">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bl>
          </a:graphicData>
        </a:graphic>
      </p:graphicFrame>
      <p:sp>
        <p:nvSpPr>
          <p:cNvPr id="180" name="Google Shape;180;p22"/>
          <p:cNvSpPr txBox="1"/>
          <p:nvPr/>
        </p:nvSpPr>
        <p:spPr>
          <a:xfrm>
            <a:off x="215800" y="86500"/>
            <a:ext cx="87123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2800">
                <a:solidFill>
                  <a:schemeClr val="dk1"/>
                </a:solidFill>
                <a:latin typeface="Bellota"/>
                <a:ea typeface="Bellota"/>
                <a:cs typeface="Bellota"/>
                <a:sym typeface="Bellota"/>
              </a:rPr>
              <a:t> </a:t>
            </a:r>
            <a:r>
              <a:rPr b="1" lang="en-GB" sz="2800">
                <a:solidFill>
                  <a:schemeClr val="dk1"/>
                </a:solidFill>
                <a:latin typeface="Bellota"/>
                <a:ea typeface="Bellota"/>
                <a:cs typeface="Bellota"/>
                <a:sym typeface="Bellota"/>
              </a:rPr>
              <a:t>The 8 Essentials in Science</a:t>
            </a:r>
            <a:endParaRPr b="1" sz="2800">
              <a:latin typeface="Bellota"/>
              <a:ea typeface="Bellota"/>
              <a:cs typeface="Bellota"/>
              <a:sym typeface="Bellota"/>
            </a:endParaRPr>
          </a:p>
        </p:txBody>
      </p:sp>
      <p:pic>
        <p:nvPicPr>
          <p:cNvPr id="181" name="Google Shape;181;p22"/>
          <p:cNvPicPr preferRelativeResize="0"/>
          <p:nvPr/>
        </p:nvPicPr>
        <p:blipFill>
          <a:blip r:embed="rId3">
            <a:alphaModFix/>
          </a:blip>
          <a:stretch>
            <a:fillRect/>
          </a:stretch>
        </p:blipFill>
        <p:spPr>
          <a:xfrm>
            <a:off x="6843400" y="70148"/>
            <a:ext cx="419475" cy="515050"/>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graphicFrame>
        <p:nvGraphicFramePr>
          <p:cNvPr id="186" name="Google Shape;186;p23"/>
          <p:cNvGraphicFramePr/>
          <p:nvPr/>
        </p:nvGraphicFramePr>
        <p:xfrm>
          <a:off x="215800" y="585200"/>
          <a:ext cx="3000000" cy="3000000"/>
        </p:xfrm>
        <a:graphic>
          <a:graphicData uri="http://schemas.openxmlformats.org/drawingml/2006/table">
            <a:tbl>
              <a:tblPr>
                <a:noFill/>
                <a:tableStyleId>{21035F73-D990-45C1-934C-06C794E52CDA}</a:tableStyleId>
              </a:tblPr>
              <a:tblGrid>
                <a:gridCol w="2178100"/>
                <a:gridCol w="2178100"/>
                <a:gridCol w="2178100"/>
                <a:gridCol w="2178100"/>
              </a:tblGrid>
              <a:tr h="2133000">
                <a:tc>
                  <a:txBody>
                    <a:bodyPr/>
                    <a:lstStyle/>
                    <a:p>
                      <a:pPr indent="0" lvl="0" marL="0" rtl="0" algn="l">
                        <a:lnSpc>
                          <a:spcPct val="100000"/>
                        </a:lnSpc>
                        <a:spcBef>
                          <a:spcPts val="0"/>
                        </a:spcBef>
                        <a:spcAft>
                          <a:spcPts val="0"/>
                        </a:spcAft>
                        <a:buNone/>
                      </a:pPr>
                      <a:r>
                        <a:t/>
                      </a:r>
                      <a:endParaRPr b="1" sz="1000">
                        <a:latin typeface="Bellota"/>
                        <a:ea typeface="Bellota"/>
                        <a:cs typeface="Bellota"/>
                        <a:sym typeface="Bellota"/>
                      </a:endParaRPr>
                    </a:p>
                    <a:p>
                      <a:pPr indent="0" lvl="0" marL="0" rtl="0" algn="l">
                        <a:lnSpc>
                          <a:spcPct val="100000"/>
                        </a:lnSpc>
                        <a:spcBef>
                          <a:spcPts val="500"/>
                        </a:spcBef>
                        <a:spcAft>
                          <a:spcPts val="500"/>
                        </a:spcAft>
                        <a:buNone/>
                      </a:pPr>
                      <a:r>
                        <a:rPr b="1" lang="en-GB" sz="900">
                          <a:latin typeface="Bellota"/>
                          <a:ea typeface="Bellota"/>
                          <a:cs typeface="Bellota"/>
                          <a:sym typeface="Bellota"/>
                        </a:rPr>
                        <a:t>Exploration of the plight of human existence across a wide period of time allows pupils to </a:t>
                      </a:r>
                      <a:r>
                        <a:rPr b="1" lang="en-GB" sz="900">
                          <a:latin typeface="Bellota"/>
                          <a:ea typeface="Bellota"/>
                          <a:cs typeface="Bellota"/>
                          <a:sym typeface="Bellota"/>
                        </a:rPr>
                        <a:t>place</a:t>
                      </a:r>
                      <a:r>
                        <a:rPr b="1" lang="en-GB" sz="900">
                          <a:latin typeface="Bellota"/>
                          <a:ea typeface="Bellota"/>
                          <a:cs typeface="Bellota"/>
                          <a:sym typeface="Bellota"/>
                        </a:rPr>
                        <a:t> </a:t>
                      </a:r>
                      <a:r>
                        <a:rPr b="1" lang="en-GB" sz="900">
                          <a:latin typeface="Bellota"/>
                          <a:ea typeface="Bellota"/>
                          <a:cs typeface="Bellota"/>
                          <a:sym typeface="Bellota"/>
                        </a:rPr>
                        <a:t>their own existence into context and realise the impact they have on future events in their community and the wider world</a:t>
                      </a:r>
                      <a:endParaRPr b="1" sz="900">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Reading around the subject to promote Historical curiosity</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Storytelling</a:t>
                      </a:r>
                      <a:r>
                        <a:rPr b="1" lang="en-GB" sz="900">
                          <a:solidFill>
                            <a:schemeClr val="dk1"/>
                          </a:solidFill>
                          <a:latin typeface="Bellota"/>
                          <a:ea typeface="Bellota"/>
                          <a:cs typeface="Bellota"/>
                          <a:sym typeface="Bellota"/>
                        </a:rPr>
                        <a:t> in History</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Creating a sense of awe and wonder</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Incorporation</a:t>
                      </a:r>
                      <a:r>
                        <a:rPr b="1" lang="en-GB" sz="900">
                          <a:solidFill>
                            <a:schemeClr val="dk1"/>
                          </a:solidFill>
                          <a:latin typeface="Bellota"/>
                          <a:ea typeface="Bellota"/>
                          <a:cs typeface="Bellota"/>
                          <a:sym typeface="Bellota"/>
                        </a:rPr>
                        <a:t> of </a:t>
                      </a:r>
                      <a:r>
                        <a:rPr b="1" lang="en-GB" sz="900">
                          <a:solidFill>
                            <a:schemeClr val="dk1"/>
                          </a:solidFill>
                          <a:latin typeface="Bellota"/>
                          <a:ea typeface="Bellota"/>
                          <a:cs typeface="Bellota"/>
                          <a:sym typeface="Bellota"/>
                        </a:rPr>
                        <a:t>Historical</a:t>
                      </a:r>
                      <a:r>
                        <a:rPr b="1" lang="en-GB" sz="900">
                          <a:solidFill>
                            <a:schemeClr val="dk1"/>
                          </a:solidFill>
                          <a:latin typeface="Bellota"/>
                          <a:ea typeface="Bellota"/>
                          <a:cs typeface="Bellota"/>
                          <a:sym typeface="Bellota"/>
                        </a:rPr>
                        <a:t> s</a:t>
                      </a:r>
                      <a:r>
                        <a:rPr b="1" lang="en-GB" sz="900">
                          <a:solidFill>
                            <a:schemeClr val="dk1"/>
                          </a:solidFill>
                          <a:latin typeface="Bellota"/>
                          <a:ea typeface="Bellota"/>
                          <a:cs typeface="Bellota"/>
                          <a:sym typeface="Bellota"/>
                        </a:rPr>
                        <a:t>ources into lessons</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00000"/>
                        </a:lnSpc>
                        <a:spcBef>
                          <a:spcPts val="0"/>
                        </a:spcBef>
                        <a:spcAft>
                          <a:spcPts val="0"/>
                        </a:spcAft>
                        <a:buNone/>
                      </a:pPr>
                      <a:r>
                        <a:t/>
                      </a:r>
                      <a:endParaRPr b="1" sz="1000" u="sng">
                        <a:latin typeface="Bellota"/>
                        <a:ea typeface="Bellota"/>
                        <a:cs typeface="Bellota"/>
                        <a:sym typeface="Bellota"/>
                      </a:endParaRPr>
                    </a:p>
                    <a:p>
                      <a:pPr indent="0" lvl="0" marL="0" rtl="0" algn="l">
                        <a:lnSpc>
                          <a:spcPct val="100000"/>
                        </a:lnSpc>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Links with parents/people in local area who can offer their </a:t>
                      </a:r>
                      <a:r>
                        <a:rPr b="1" lang="en-GB" sz="900">
                          <a:solidFill>
                            <a:schemeClr val="dk1"/>
                          </a:solidFill>
                          <a:latin typeface="Bellota"/>
                          <a:ea typeface="Bellota"/>
                          <a:cs typeface="Bellota"/>
                          <a:sym typeface="Bellota"/>
                        </a:rPr>
                        <a:t>Historical</a:t>
                      </a:r>
                      <a:r>
                        <a:rPr b="1" lang="en-GB" sz="900">
                          <a:solidFill>
                            <a:schemeClr val="dk1"/>
                          </a:solidFill>
                          <a:latin typeface="Bellota"/>
                          <a:ea typeface="Bellota"/>
                          <a:cs typeface="Bellota"/>
                          <a:sym typeface="Bellota"/>
                        </a:rPr>
                        <a:t> expertise</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Links with local secondary school</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Planned units of work that link with the local community and Liverpool</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collaboration</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800">
                          <a:solidFill>
                            <a:schemeClr val="dk1"/>
                          </a:solidFill>
                          <a:latin typeface="Bellota"/>
                          <a:ea typeface="Bellota"/>
                          <a:cs typeface="Bellota"/>
                          <a:sym typeface="Bellota"/>
                        </a:rPr>
                        <a:t>A selection of carefully chosen historical figures taught in the curriculum, that promote resilience and perseverance (Frank Hornby Y2, Kitty Wilkinson Y1, Olaudah Equiano Y6 - Slave trade)</a:t>
                      </a:r>
                      <a:r>
                        <a:rPr b="1" lang="en-GB" sz="900">
                          <a:solidFill>
                            <a:schemeClr val="dk1"/>
                          </a:solidFill>
                          <a:latin typeface="Bellota"/>
                          <a:ea typeface="Bellota"/>
                          <a:cs typeface="Bellota"/>
                          <a:sym typeface="Bellota"/>
                        </a:rPr>
                        <a:t>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t/>
                      </a:r>
                      <a:endParaRPr b="1" sz="5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2241275">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wider historical reading.</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oracy in lessons</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a:t>
                      </a:r>
                      <a:r>
                        <a:rPr b="1" lang="en-GB" sz="900">
                          <a:solidFill>
                            <a:schemeClr val="dk1"/>
                          </a:solidFill>
                          <a:latin typeface="Bellota"/>
                          <a:ea typeface="Bellota"/>
                          <a:cs typeface="Bellota"/>
                          <a:sym typeface="Bellota"/>
                        </a:rPr>
                        <a:t> for drama and dance in History</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Opportunities for Extended Writing</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Use of Knowledge Organisers to Encourage use of Historical Vocabulary</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Progressive and explicit teaching of H</a:t>
                      </a:r>
                      <a:r>
                        <a:rPr b="1" lang="en-GB" sz="900">
                          <a:solidFill>
                            <a:schemeClr val="dk1"/>
                          </a:solidFill>
                          <a:latin typeface="Bellota"/>
                          <a:ea typeface="Bellota"/>
                          <a:cs typeface="Bellota"/>
                          <a:sym typeface="Bellota"/>
                        </a:rPr>
                        <a:t>istorical</a:t>
                      </a:r>
                      <a:r>
                        <a:rPr b="1" lang="en-GB" sz="900">
                          <a:solidFill>
                            <a:schemeClr val="dk1"/>
                          </a:solidFill>
                          <a:latin typeface="Bellota"/>
                          <a:ea typeface="Bellota"/>
                          <a:cs typeface="Bellota"/>
                          <a:sym typeface="Bellota"/>
                        </a:rPr>
                        <a:t> </a:t>
                      </a:r>
                      <a:r>
                        <a:rPr b="1" lang="en-GB" sz="900">
                          <a:solidFill>
                            <a:schemeClr val="dk1"/>
                          </a:solidFill>
                          <a:latin typeface="Bellota"/>
                          <a:ea typeface="Bellota"/>
                          <a:cs typeface="Bellota"/>
                          <a:sym typeface="Bellota"/>
                        </a:rPr>
                        <a:t>vocabulary</a:t>
                      </a:r>
                      <a:r>
                        <a:rPr b="1" lang="en-GB" sz="900">
                          <a:solidFill>
                            <a:schemeClr val="dk1"/>
                          </a:solidFill>
                          <a:latin typeface="Bellota"/>
                          <a:ea typeface="Bellota"/>
                          <a:cs typeface="Bellota"/>
                          <a:sym typeface="Bellota"/>
                        </a:rPr>
                        <a:t> across units.</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Use of Opening Worlds Lessons (Y2 Summer, Y3/4) to  gain language and concepts to notice, analyse and question events of the past</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7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Use of end tasks and formative assessments to allow all pupils to articulate their learning and know more and remember more in History</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Use of Opening World's History to support teaching,learning and the progression of knowledge, skills and vocabulary(Y2 Summer,3/4)</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Retrieval of Knowledge at the start of each</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unit</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A selection of carefully chosen historical figures taught in the curriculum, including Local Inventors</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British Values - Tolerance of other cultures and religions</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Multiculturalism /Social injustice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SMSC woven throughout</a:t>
                      </a:r>
                      <a:endParaRPr b="1" sz="9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rPr b="1" lang="en-GB" sz="900">
                          <a:solidFill>
                            <a:schemeClr val="dk1"/>
                          </a:solidFill>
                          <a:latin typeface="Bellota"/>
                          <a:ea typeface="Bellota"/>
                          <a:cs typeface="Bellota"/>
                          <a:sym typeface="Bellota"/>
                        </a:rPr>
                        <a:t>Study  Black History Month</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bl>
          </a:graphicData>
        </a:graphic>
      </p:graphicFrame>
      <p:sp>
        <p:nvSpPr>
          <p:cNvPr id="187" name="Google Shape;187;p23"/>
          <p:cNvSpPr txBox="1"/>
          <p:nvPr/>
        </p:nvSpPr>
        <p:spPr>
          <a:xfrm>
            <a:off x="215850" y="1200"/>
            <a:ext cx="87123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2800">
                <a:solidFill>
                  <a:schemeClr val="dk1"/>
                </a:solidFill>
                <a:latin typeface="Bellota"/>
                <a:ea typeface="Bellota"/>
                <a:cs typeface="Bellota"/>
                <a:sym typeface="Bellota"/>
              </a:rPr>
              <a:t> </a:t>
            </a:r>
            <a:r>
              <a:rPr b="1" lang="en-GB" sz="2800">
                <a:solidFill>
                  <a:schemeClr val="dk1"/>
                </a:solidFill>
                <a:latin typeface="Bellota"/>
                <a:ea typeface="Bellota"/>
                <a:cs typeface="Bellota"/>
                <a:sym typeface="Bellota"/>
              </a:rPr>
              <a:t>The 8 Essentials in History</a:t>
            </a:r>
            <a:endParaRPr b="1" sz="2800">
              <a:latin typeface="Bellota"/>
              <a:ea typeface="Bellota"/>
              <a:cs typeface="Bellota"/>
              <a:sym typeface="Bellota"/>
            </a:endParaRPr>
          </a:p>
        </p:txBody>
      </p:sp>
      <p:pic>
        <p:nvPicPr>
          <p:cNvPr id="188" name="Google Shape;188;p23"/>
          <p:cNvPicPr preferRelativeResize="0"/>
          <p:nvPr/>
        </p:nvPicPr>
        <p:blipFill>
          <a:blip r:embed="rId3">
            <a:alphaModFix/>
          </a:blip>
          <a:stretch>
            <a:fillRect/>
          </a:stretch>
        </p:blipFill>
        <p:spPr>
          <a:xfrm>
            <a:off x="6863950" y="86500"/>
            <a:ext cx="495926" cy="445000"/>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graphicFrame>
        <p:nvGraphicFramePr>
          <p:cNvPr id="193" name="Google Shape;193;p24"/>
          <p:cNvGraphicFramePr/>
          <p:nvPr/>
        </p:nvGraphicFramePr>
        <p:xfrm>
          <a:off x="215800" y="585200"/>
          <a:ext cx="3000000" cy="3000000"/>
        </p:xfrm>
        <a:graphic>
          <a:graphicData uri="http://schemas.openxmlformats.org/drawingml/2006/table">
            <a:tbl>
              <a:tblPr>
                <a:noFill/>
                <a:tableStyleId>{21035F73-D990-45C1-934C-06C794E52CDA}</a:tableStyleId>
              </a:tblPr>
              <a:tblGrid>
                <a:gridCol w="2178100"/>
                <a:gridCol w="2178100"/>
                <a:gridCol w="2178100"/>
                <a:gridCol w="2178100"/>
              </a:tblGrid>
              <a:tr h="2194725">
                <a:tc>
                  <a:txBody>
                    <a:bodyPr/>
                    <a:lstStyle/>
                    <a:p>
                      <a:pPr indent="0" lvl="0" marL="0" rtl="0" algn="l">
                        <a:lnSpc>
                          <a:spcPct val="100000"/>
                        </a:lnSpc>
                        <a:spcBef>
                          <a:spcPts val="0"/>
                        </a:spcBef>
                        <a:spcAft>
                          <a:spcPts val="0"/>
                        </a:spcAft>
                        <a:buNone/>
                      </a:pPr>
                      <a:r>
                        <a:t/>
                      </a:r>
                      <a:endParaRPr b="1" sz="1000" u="sng">
                        <a:latin typeface="Bellota"/>
                        <a:ea typeface="Bellota"/>
                        <a:cs typeface="Bellota"/>
                        <a:sym typeface="Bellota"/>
                      </a:endParaRPr>
                    </a:p>
                    <a:p>
                      <a:pPr indent="0" lvl="0" marL="0" rtl="0" algn="l">
                        <a:lnSpc>
                          <a:spcPct val="100000"/>
                        </a:lnSpc>
                        <a:spcBef>
                          <a:spcPts val="500"/>
                        </a:spcBef>
                        <a:spcAft>
                          <a:spcPts val="0"/>
                        </a:spcAft>
                        <a:buNone/>
                      </a:pPr>
                      <a:r>
                        <a:t/>
                      </a:r>
                      <a:endParaRPr b="1" sz="1000">
                        <a:latin typeface="Bellota"/>
                        <a:ea typeface="Bellota"/>
                        <a:cs typeface="Bellota"/>
                        <a:sym typeface="Bellota"/>
                      </a:endParaRPr>
                    </a:p>
                    <a:p>
                      <a:pPr indent="0" lvl="0" marL="0" rtl="0" algn="l">
                        <a:lnSpc>
                          <a:spcPct val="100000"/>
                        </a:lnSpc>
                        <a:spcBef>
                          <a:spcPts val="500"/>
                        </a:spcBef>
                        <a:spcAft>
                          <a:spcPts val="0"/>
                        </a:spcAft>
                        <a:buNone/>
                      </a:pPr>
                      <a:r>
                        <a:rPr b="1" lang="en-GB" sz="900">
                          <a:latin typeface="Bellota"/>
                          <a:ea typeface="Bellota"/>
                          <a:cs typeface="Bellota"/>
                          <a:sym typeface="Bellota"/>
                        </a:rPr>
                        <a:t>Geography is the teaching of diverse people, places and resources.</a:t>
                      </a:r>
                      <a:endParaRPr b="1" sz="900">
                        <a:latin typeface="Bellota"/>
                        <a:ea typeface="Bellota"/>
                        <a:cs typeface="Bellota"/>
                        <a:sym typeface="Bellota"/>
                      </a:endParaRPr>
                    </a:p>
                    <a:p>
                      <a:pPr indent="0" lvl="0" marL="0" rtl="0" algn="l">
                        <a:lnSpc>
                          <a:spcPct val="100000"/>
                        </a:lnSpc>
                        <a:spcBef>
                          <a:spcPts val="500"/>
                        </a:spcBef>
                        <a:spcAft>
                          <a:spcPts val="0"/>
                        </a:spcAft>
                        <a:buNone/>
                      </a:pPr>
                      <a:r>
                        <a:t/>
                      </a:r>
                      <a:endParaRPr b="1" sz="900">
                        <a:latin typeface="Bellota"/>
                        <a:ea typeface="Bellota"/>
                        <a:cs typeface="Bellota"/>
                        <a:sym typeface="Bellota"/>
                      </a:endParaRPr>
                    </a:p>
                    <a:p>
                      <a:pPr indent="0" lvl="0" marL="0" rtl="0" algn="l">
                        <a:lnSpc>
                          <a:spcPct val="100000"/>
                        </a:lnSpc>
                        <a:spcBef>
                          <a:spcPts val="500"/>
                        </a:spcBef>
                        <a:spcAft>
                          <a:spcPts val="0"/>
                        </a:spcAft>
                        <a:buNone/>
                      </a:pPr>
                      <a:r>
                        <a:rPr b="1" lang="en-GB" sz="900">
                          <a:latin typeface="Bellota"/>
                          <a:ea typeface="Bellota"/>
                          <a:cs typeface="Bellota"/>
                          <a:sym typeface="Bellota"/>
                        </a:rPr>
                        <a:t>Love and </a:t>
                      </a:r>
                      <a:r>
                        <a:rPr b="1" lang="en-GB" sz="900">
                          <a:latin typeface="Bellota"/>
                          <a:ea typeface="Bellota"/>
                          <a:cs typeface="Bellota"/>
                          <a:sym typeface="Bellota"/>
                        </a:rPr>
                        <a:t>Appreciation</a:t>
                      </a:r>
                      <a:r>
                        <a:rPr b="1" lang="en-GB" sz="900">
                          <a:latin typeface="Bellota"/>
                          <a:ea typeface="Bellota"/>
                          <a:cs typeface="Bellota"/>
                          <a:sym typeface="Bellota"/>
                        </a:rPr>
                        <a:t> of our ever-changing world</a:t>
                      </a:r>
                      <a:endParaRPr b="1" sz="900">
                        <a:latin typeface="Bellota"/>
                        <a:ea typeface="Bellota"/>
                        <a:cs typeface="Bellota"/>
                        <a:sym typeface="Bellota"/>
                      </a:endParaRPr>
                    </a:p>
                    <a:p>
                      <a:pPr indent="0" lvl="0" marL="0" rtl="0" algn="l">
                        <a:lnSpc>
                          <a:spcPct val="100000"/>
                        </a:lnSpc>
                        <a:spcBef>
                          <a:spcPts val="500"/>
                        </a:spcBef>
                        <a:spcAft>
                          <a:spcPts val="0"/>
                        </a:spcAft>
                        <a:buNone/>
                      </a:pPr>
                      <a:r>
                        <a:t/>
                      </a:r>
                      <a:endParaRPr b="1" sz="900">
                        <a:latin typeface="Bellota"/>
                        <a:ea typeface="Bellota"/>
                        <a:cs typeface="Bellota"/>
                        <a:sym typeface="Bellota"/>
                      </a:endParaRPr>
                    </a:p>
                    <a:p>
                      <a:pPr indent="0" lvl="0" marL="0" rtl="0" algn="l">
                        <a:lnSpc>
                          <a:spcPct val="100000"/>
                        </a:lnSpc>
                        <a:spcBef>
                          <a:spcPts val="500"/>
                        </a:spcBef>
                        <a:spcAft>
                          <a:spcPts val="500"/>
                        </a:spcAft>
                        <a:buNone/>
                      </a:pPr>
                      <a:r>
                        <a:t/>
                      </a:r>
                      <a:endParaRPr b="1" sz="900">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Taking part in fieldwork activities</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Celebration of work in class/school displays</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Links with parents/people in local area who can offer their Geographical expertise</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The teaching of local, national and international geography</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Planned units of work that link with the local community and Liverpool</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Appreciation</a:t>
                      </a:r>
                      <a:r>
                        <a:rPr b="1" lang="en-GB" sz="900">
                          <a:solidFill>
                            <a:schemeClr val="dk1"/>
                          </a:solidFill>
                          <a:latin typeface="Bellota"/>
                          <a:ea typeface="Bellota"/>
                          <a:cs typeface="Bellota"/>
                          <a:sym typeface="Bellota"/>
                        </a:rPr>
                        <a:t> of West Derby and Liverpool through the local study</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collaboration</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rPr b="1" lang="en-GB" sz="900">
                          <a:solidFill>
                            <a:schemeClr val="dk1"/>
                          </a:solidFill>
                          <a:latin typeface="Bellota"/>
                          <a:ea typeface="Bellota"/>
                          <a:cs typeface="Bellota"/>
                          <a:sym typeface="Bellota"/>
                        </a:rPr>
                        <a:t>A selection of carefully chosen units of study </a:t>
                      </a:r>
                      <a:r>
                        <a:rPr b="1" lang="en-GB" sz="900">
                          <a:solidFill>
                            <a:schemeClr val="dk1"/>
                          </a:solidFill>
                          <a:latin typeface="Bellota"/>
                          <a:ea typeface="Bellota"/>
                          <a:cs typeface="Bellota"/>
                          <a:sym typeface="Bellota"/>
                        </a:rPr>
                        <a:t>such as</a:t>
                      </a:r>
                      <a:r>
                        <a:rPr b="1" lang="en-GB" sz="900">
                          <a:solidFill>
                            <a:schemeClr val="dk1"/>
                          </a:solidFill>
                          <a:latin typeface="Bellota"/>
                          <a:ea typeface="Bellota"/>
                          <a:cs typeface="Bellota"/>
                          <a:sym typeface="Bellota"/>
                        </a:rPr>
                        <a:t> Mountains, Volcanoes and Earthquakes, Liverpool/Kenya.  Pupils can </a:t>
                      </a:r>
                      <a:r>
                        <a:rPr b="1" lang="en-GB" sz="900">
                          <a:solidFill>
                            <a:schemeClr val="dk1"/>
                          </a:solidFill>
                          <a:latin typeface="Bellota"/>
                          <a:ea typeface="Bellota"/>
                          <a:cs typeface="Bellota"/>
                          <a:sym typeface="Bellota"/>
                        </a:rPr>
                        <a:t>understand</a:t>
                      </a:r>
                      <a:r>
                        <a:rPr b="1" lang="en-GB" sz="900">
                          <a:solidFill>
                            <a:schemeClr val="dk1"/>
                          </a:solidFill>
                          <a:latin typeface="Bellota"/>
                          <a:ea typeface="Bellota"/>
                          <a:cs typeface="Bellota"/>
                          <a:sym typeface="Bellota"/>
                        </a:rPr>
                        <a:t> how to overcome </a:t>
                      </a:r>
                      <a:r>
                        <a:rPr b="1" lang="en-GB" sz="900">
                          <a:solidFill>
                            <a:schemeClr val="dk1"/>
                          </a:solidFill>
                          <a:latin typeface="Bellota"/>
                          <a:ea typeface="Bellota"/>
                          <a:cs typeface="Bellota"/>
                          <a:sym typeface="Bellota"/>
                        </a:rPr>
                        <a:t>adversity in our world</a:t>
                      </a:r>
                      <a:r>
                        <a:rPr b="1" lang="en-GB" sz="900">
                          <a:solidFill>
                            <a:schemeClr val="dk1"/>
                          </a:solidFill>
                          <a:latin typeface="Bellota"/>
                          <a:ea typeface="Bellota"/>
                          <a:cs typeface="Bellota"/>
                          <a:sym typeface="Bellota"/>
                        </a:rPr>
                        <a:t> and that other countries may not have the </a:t>
                      </a:r>
                      <a:r>
                        <a:rPr b="1" lang="en-GB" sz="900">
                          <a:solidFill>
                            <a:schemeClr val="dk1"/>
                          </a:solidFill>
                          <a:latin typeface="Bellota"/>
                          <a:ea typeface="Bellota"/>
                          <a:cs typeface="Bellota"/>
                          <a:sym typeface="Bellota"/>
                        </a:rPr>
                        <a:t>resources</a:t>
                      </a:r>
                      <a:r>
                        <a:rPr b="1" lang="en-GB" sz="900">
                          <a:solidFill>
                            <a:schemeClr val="dk1"/>
                          </a:solidFill>
                          <a:latin typeface="Bellota"/>
                          <a:ea typeface="Bellota"/>
                          <a:cs typeface="Bellota"/>
                          <a:sym typeface="Bellota"/>
                        </a:rPr>
                        <a:t> we have.</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2278450">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wider </a:t>
                      </a:r>
                      <a:r>
                        <a:rPr b="1" lang="en-GB" sz="900">
                          <a:solidFill>
                            <a:schemeClr val="dk1"/>
                          </a:solidFill>
                          <a:latin typeface="Bellota"/>
                          <a:ea typeface="Bellota"/>
                          <a:cs typeface="Bellota"/>
                          <a:sym typeface="Bellota"/>
                        </a:rPr>
                        <a:t>geography</a:t>
                      </a:r>
                      <a:r>
                        <a:rPr b="1" lang="en-GB" sz="900">
                          <a:solidFill>
                            <a:schemeClr val="dk1"/>
                          </a:solidFill>
                          <a:latin typeface="Bellota"/>
                          <a:ea typeface="Bellota"/>
                          <a:cs typeface="Bellota"/>
                          <a:sym typeface="Bellota"/>
                        </a:rPr>
                        <a:t> reading.</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oracy in lessons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a:t>
                      </a:r>
                      <a:r>
                        <a:rPr b="1" lang="en-GB" sz="900">
                          <a:solidFill>
                            <a:schemeClr val="dk1"/>
                          </a:solidFill>
                          <a:latin typeface="Bellota"/>
                          <a:ea typeface="Bellota"/>
                          <a:cs typeface="Bellota"/>
                          <a:sym typeface="Bellota"/>
                        </a:rPr>
                        <a:t> for fieldwork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Using a variety of geographical tools and equipment  </a:t>
                      </a:r>
                      <a:endParaRPr b="1" sz="9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rPr b="1" lang="en-GB" sz="900">
                          <a:solidFill>
                            <a:schemeClr val="dk1"/>
                          </a:solidFill>
                          <a:latin typeface="Bellota"/>
                          <a:ea typeface="Bellota"/>
                          <a:cs typeface="Bellota"/>
                          <a:sym typeface="Bellota"/>
                        </a:rPr>
                        <a:t>Progression of maps and atlases studied.</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Use of Knowledge Organisers to Encourage use of Geographical Vocabulary and retrieve key </a:t>
                      </a:r>
                      <a:r>
                        <a:rPr b="1" lang="en-GB" sz="900">
                          <a:solidFill>
                            <a:schemeClr val="dk1"/>
                          </a:solidFill>
                          <a:latin typeface="Bellota"/>
                          <a:ea typeface="Bellota"/>
                          <a:cs typeface="Bellota"/>
                          <a:sym typeface="Bellota"/>
                        </a:rPr>
                        <a:t>knowledge</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Progressive teaching of </a:t>
                      </a:r>
                      <a:r>
                        <a:rPr b="1" lang="en-GB" sz="900">
                          <a:solidFill>
                            <a:schemeClr val="dk1"/>
                          </a:solidFill>
                          <a:latin typeface="Bellota"/>
                          <a:ea typeface="Bellota"/>
                          <a:cs typeface="Bellota"/>
                          <a:sym typeface="Bellota"/>
                        </a:rPr>
                        <a:t>Geographical</a:t>
                      </a:r>
                      <a:r>
                        <a:rPr b="1" lang="en-GB" sz="900">
                          <a:solidFill>
                            <a:schemeClr val="dk1"/>
                          </a:solidFill>
                          <a:latin typeface="Bellota"/>
                          <a:ea typeface="Bellota"/>
                          <a:cs typeface="Bellota"/>
                          <a:sym typeface="Bellota"/>
                        </a:rPr>
                        <a:t> vocabulary across units and the use of Opening World’s Lessons (Y3/4)</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Pla</a:t>
                      </a:r>
                      <a:r>
                        <a:rPr b="1" lang="en-GB" sz="900">
                          <a:solidFill>
                            <a:schemeClr val="dk1"/>
                          </a:solidFill>
                          <a:latin typeface="Bellota"/>
                          <a:ea typeface="Bellota"/>
                          <a:cs typeface="Bellota"/>
                          <a:sym typeface="Bellota"/>
                        </a:rPr>
                        <a:t>nning of key concepts to build on conceptual </a:t>
                      </a:r>
                      <a:r>
                        <a:rPr b="1" lang="en-GB" sz="900">
                          <a:solidFill>
                            <a:schemeClr val="dk1"/>
                          </a:solidFill>
                          <a:latin typeface="Bellota"/>
                          <a:ea typeface="Bellota"/>
                          <a:cs typeface="Bellota"/>
                          <a:sym typeface="Bellota"/>
                        </a:rPr>
                        <a:t>knowledge</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Use of end tasks and formative assessments to allow all pupils to articulate their learning</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Use of Opening World's Geography to support teaching,learning and the progression of knowledge, skills and vocabulary(Y3/4)</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Opportunities for Retrieval of Knowledge </a:t>
                      </a:r>
                      <a:endParaRPr b="1" sz="10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A selection of carefully chosen units </a:t>
                      </a:r>
                      <a:r>
                        <a:rPr b="1" lang="en-GB" sz="900">
                          <a:solidFill>
                            <a:schemeClr val="dk1"/>
                          </a:solidFill>
                          <a:latin typeface="Bellota"/>
                          <a:ea typeface="Bellota"/>
                          <a:cs typeface="Bellota"/>
                          <a:sym typeface="Bellota"/>
                        </a:rPr>
                        <a:t>across</a:t>
                      </a:r>
                      <a:r>
                        <a:rPr b="1" lang="en-GB" sz="900">
                          <a:solidFill>
                            <a:schemeClr val="dk1"/>
                          </a:solidFill>
                          <a:latin typeface="Bellota"/>
                          <a:ea typeface="Bellota"/>
                          <a:cs typeface="Bellota"/>
                          <a:sym typeface="Bellota"/>
                        </a:rPr>
                        <a:t> a wide range of countries, locations and cultures</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British Values - Tolerance of other cultures and religions</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rPr b="1" lang="en-GB" sz="900">
                          <a:solidFill>
                            <a:schemeClr val="dk1"/>
                          </a:solidFill>
                          <a:latin typeface="Bellota"/>
                          <a:ea typeface="Bellota"/>
                          <a:cs typeface="Bellota"/>
                          <a:sym typeface="Bellota"/>
                        </a:rPr>
                        <a:t>SMSC woven throughout</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bl>
          </a:graphicData>
        </a:graphic>
      </p:graphicFrame>
      <p:sp>
        <p:nvSpPr>
          <p:cNvPr id="194" name="Google Shape;194;p24"/>
          <p:cNvSpPr txBox="1"/>
          <p:nvPr/>
        </p:nvSpPr>
        <p:spPr>
          <a:xfrm>
            <a:off x="215800" y="86500"/>
            <a:ext cx="87123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2800">
                <a:solidFill>
                  <a:schemeClr val="dk1"/>
                </a:solidFill>
                <a:latin typeface="Bellota"/>
                <a:ea typeface="Bellota"/>
                <a:cs typeface="Bellota"/>
                <a:sym typeface="Bellota"/>
              </a:rPr>
              <a:t> </a:t>
            </a:r>
            <a:r>
              <a:rPr b="1" lang="en-GB" sz="2800">
                <a:solidFill>
                  <a:schemeClr val="dk1"/>
                </a:solidFill>
                <a:latin typeface="Bellota"/>
                <a:ea typeface="Bellota"/>
                <a:cs typeface="Bellota"/>
                <a:sym typeface="Bellota"/>
              </a:rPr>
              <a:t>The 8 Essentials in Geography</a:t>
            </a:r>
            <a:endParaRPr b="1" sz="2800">
              <a:latin typeface="Bellota"/>
              <a:ea typeface="Bellota"/>
              <a:cs typeface="Bellota"/>
              <a:sym typeface="Bellota"/>
            </a:endParaRPr>
          </a:p>
        </p:txBody>
      </p:sp>
      <p:pic>
        <p:nvPicPr>
          <p:cNvPr id="195" name="Google Shape;195;p24"/>
          <p:cNvPicPr preferRelativeResize="0"/>
          <p:nvPr/>
        </p:nvPicPr>
        <p:blipFill>
          <a:blip r:embed="rId3">
            <a:alphaModFix/>
          </a:blip>
          <a:stretch>
            <a:fillRect/>
          </a:stretch>
        </p:blipFill>
        <p:spPr>
          <a:xfrm>
            <a:off x="7164025" y="86500"/>
            <a:ext cx="519376" cy="459325"/>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graphicFrame>
        <p:nvGraphicFramePr>
          <p:cNvPr id="200" name="Google Shape;200;p25"/>
          <p:cNvGraphicFramePr/>
          <p:nvPr/>
        </p:nvGraphicFramePr>
        <p:xfrm>
          <a:off x="215800" y="585200"/>
          <a:ext cx="3000000" cy="3000000"/>
        </p:xfrm>
        <a:graphic>
          <a:graphicData uri="http://schemas.openxmlformats.org/drawingml/2006/table">
            <a:tbl>
              <a:tblPr>
                <a:noFill/>
                <a:tableStyleId>{21035F73-D990-45C1-934C-06C794E52CDA}</a:tableStyleId>
              </a:tblPr>
              <a:tblGrid>
                <a:gridCol w="2178100"/>
                <a:gridCol w="2178100"/>
                <a:gridCol w="2178100"/>
                <a:gridCol w="2178100"/>
              </a:tblGrid>
              <a:tr h="2211325">
                <a:tc>
                  <a:txBody>
                    <a:bodyPr/>
                    <a:lstStyle/>
                    <a:p>
                      <a:pPr indent="0" lvl="0" marL="0" rtl="0" algn="l">
                        <a:lnSpc>
                          <a:spcPct val="100000"/>
                        </a:lnSpc>
                        <a:spcBef>
                          <a:spcPts val="0"/>
                        </a:spcBef>
                        <a:spcAft>
                          <a:spcPts val="0"/>
                        </a:spcAft>
                        <a:buNone/>
                      </a:pPr>
                      <a:r>
                        <a:t/>
                      </a:r>
                      <a:endParaRPr b="1" sz="1000" u="sng">
                        <a:latin typeface="Bellota"/>
                        <a:ea typeface="Bellota"/>
                        <a:cs typeface="Bellota"/>
                        <a:sym typeface="Bellota"/>
                      </a:endParaRPr>
                    </a:p>
                    <a:p>
                      <a:pPr indent="0" lvl="0" marL="0" rtl="0" algn="l">
                        <a:lnSpc>
                          <a:spcPct val="100000"/>
                        </a:lnSpc>
                        <a:spcBef>
                          <a:spcPts val="500"/>
                        </a:spcBef>
                        <a:spcAft>
                          <a:spcPts val="0"/>
                        </a:spcAft>
                        <a:buNone/>
                      </a:pPr>
                      <a:r>
                        <a:rPr b="1" lang="en-GB" sz="900">
                          <a:latin typeface="Bellota"/>
                          <a:ea typeface="Bellota"/>
                          <a:cs typeface="Bellota"/>
                          <a:sym typeface="Bellota"/>
                        </a:rPr>
                        <a:t>Pupils</a:t>
                      </a:r>
                      <a:r>
                        <a:rPr b="1" lang="en-GB" sz="900">
                          <a:latin typeface="Bellota"/>
                          <a:ea typeface="Bellota"/>
                          <a:cs typeface="Bellota"/>
                          <a:sym typeface="Bellota"/>
                        </a:rPr>
                        <a:t> will </a:t>
                      </a:r>
                      <a:r>
                        <a:rPr b="1" lang="en-GB" sz="900">
                          <a:latin typeface="Bellota"/>
                          <a:ea typeface="Bellota"/>
                          <a:cs typeface="Bellota"/>
                          <a:sym typeface="Bellota"/>
                        </a:rPr>
                        <a:t>appreciate</a:t>
                      </a:r>
                      <a:r>
                        <a:rPr b="1" lang="en-GB" sz="900">
                          <a:latin typeface="Bellota"/>
                          <a:ea typeface="Bellota"/>
                          <a:cs typeface="Bellota"/>
                          <a:sym typeface="Bellota"/>
                        </a:rPr>
                        <a:t> how art contributes to culture.</a:t>
                      </a:r>
                      <a:endParaRPr b="1" sz="900">
                        <a:latin typeface="Bellota"/>
                        <a:ea typeface="Bellota"/>
                        <a:cs typeface="Bellota"/>
                        <a:sym typeface="Bellota"/>
                      </a:endParaRPr>
                    </a:p>
                    <a:p>
                      <a:pPr indent="0" lvl="0" marL="0" rtl="0" algn="l">
                        <a:lnSpc>
                          <a:spcPct val="100000"/>
                        </a:lnSpc>
                        <a:spcBef>
                          <a:spcPts val="500"/>
                        </a:spcBef>
                        <a:spcAft>
                          <a:spcPts val="0"/>
                        </a:spcAft>
                        <a:buNone/>
                      </a:pPr>
                      <a:r>
                        <a:t/>
                      </a:r>
                      <a:endParaRPr b="1" sz="900">
                        <a:latin typeface="Bellota"/>
                        <a:ea typeface="Bellota"/>
                        <a:cs typeface="Bellota"/>
                        <a:sym typeface="Bellota"/>
                      </a:endParaRPr>
                    </a:p>
                    <a:p>
                      <a:pPr indent="0" lvl="0" marL="0" rtl="0" algn="l">
                        <a:lnSpc>
                          <a:spcPct val="100000"/>
                        </a:lnSpc>
                        <a:spcBef>
                          <a:spcPts val="500"/>
                        </a:spcBef>
                        <a:spcAft>
                          <a:spcPts val="0"/>
                        </a:spcAft>
                        <a:buNone/>
                      </a:pPr>
                      <a:r>
                        <a:rPr b="1" lang="en-GB" sz="900">
                          <a:latin typeface="Bellota"/>
                          <a:ea typeface="Bellota"/>
                          <a:cs typeface="Bellota"/>
                          <a:sym typeface="Bellota"/>
                        </a:rPr>
                        <a:t>Creating a  natural </a:t>
                      </a:r>
                      <a:r>
                        <a:rPr b="1" lang="en-GB" sz="900">
                          <a:latin typeface="Bellota"/>
                          <a:ea typeface="Bellota"/>
                          <a:cs typeface="Bellota"/>
                          <a:sym typeface="Bellota"/>
                        </a:rPr>
                        <a:t>curiosity</a:t>
                      </a:r>
                      <a:r>
                        <a:rPr b="1" lang="en-GB" sz="900">
                          <a:latin typeface="Bellota"/>
                          <a:ea typeface="Bellota"/>
                          <a:cs typeface="Bellota"/>
                          <a:sym typeface="Bellota"/>
                        </a:rPr>
                        <a:t> for our world</a:t>
                      </a:r>
                      <a:endParaRPr b="1" sz="900">
                        <a:latin typeface="Bellota"/>
                        <a:ea typeface="Bellota"/>
                        <a:cs typeface="Bellota"/>
                        <a:sym typeface="Bellota"/>
                      </a:endParaRPr>
                    </a:p>
                    <a:p>
                      <a:pPr indent="0" lvl="0" marL="0" rtl="0" algn="l">
                        <a:lnSpc>
                          <a:spcPct val="100000"/>
                        </a:lnSpc>
                        <a:spcBef>
                          <a:spcPts val="500"/>
                        </a:spcBef>
                        <a:spcAft>
                          <a:spcPts val="0"/>
                        </a:spcAft>
                        <a:buNone/>
                      </a:pPr>
                      <a:r>
                        <a:t/>
                      </a:r>
                      <a:endParaRPr b="1" sz="1000">
                        <a:latin typeface="Bellota"/>
                        <a:ea typeface="Bellota"/>
                        <a:cs typeface="Bellota"/>
                        <a:sym typeface="Bellota"/>
                      </a:endParaRPr>
                    </a:p>
                    <a:p>
                      <a:pPr indent="0" lvl="0" marL="0" rtl="0" algn="l">
                        <a:lnSpc>
                          <a:spcPct val="100000"/>
                        </a:lnSpc>
                        <a:spcBef>
                          <a:spcPts val="500"/>
                        </a:spcBef>
                        <a:spcAft>
                          <a:spcPts val="500"/>
                        </a:spcAft>
                        <a:buNone/>
                      </a:pPr>
                      <a:r>
                        <a:t/>
                      </a:r>
                      <a:endParaRPr b="1" sz="1000">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800">
                          <a:solidFill>
                            <a:schemeClr val="dk1"/>
                          </a:solidFill>
                          <a:latin typeface="Bellota"/>
                          <a:ea typeface="Bellota"/>
                          <a:cs typeface="Bellota"/>
                          <a:sym typeface="Bellota"/>
                        </a:rPr>
                        <a:t>Working alongside an artist, using art to ignite other curriculum areas such as Reading and History.</a:t>
                      </a:r>
                      <a:r>
                        <a:rPr b="1" lang="en-GB" sz="800">
                          <a:solidFill>
                            <a:schemeClr val="dk1"/>
                          </a:solidFill>
                          <a:latin typeface="Bellota"/>
                          <a:ea typeface="Bellota"/>
                          <a:cs typeface="Bellota"/>
                          <a:sym typeface="Bellota"/>
                        </a:rPr>
                        <a:t>Celebration of work in class/school displays - Gallery Wall</a:t>
                      </a:r>
                      <a:endParaRPr b="1" sz="800">
                        <a:solidFill>
                          <a:schemeClr val="dk1"/>
                        </a:solidFill>
                        <a:latin typeface="Bellota"/>
                        <a:ea typeface="Bellota"/>
                        <a:cs typeface="Bellota"/>
                        <a:sym typeface="Bellota"/>
                      </a:endParaRPr>
                    </a:p>
                    <a:p>
                      <a:pPr indent="0" lvl="0" marL="0" rtl="0" algn="l">
                        <a:spcBef>
                          <a:spcPts val="500"/>
                        </a:spcBef>
                        <a:spcAft>
                          <a:spcPts val="0"/>
                        </a:spcAft>
                        <a:buNone/>
                      </a:pPr>
                      <a:r>
                        <a:rPr b="1" lang="en-GB" sz="800">
                          <a:solidFill>
                            <a:schemeClr val="dk1"/>
                          </a:solidFill>
                          <a:latin typeface="Bellota"/>
                          <a:ea typeface="Bellota"/>
                          <a:cs typeface="Bellota"/>
                          <a:sym typeface="Bellota"/>
                        </a:rPr>
                        <a:t>Allowing pupils to expressive themselves freely and follow their own ideas Looking at religious art both in Christianity and different </a:t>
                      </a:r>
                      <a:r>
                        <a:rPr b="1" lang="en-GB" sz="900">
                          <a:solidFill>
                            <a:schemeClr val="dk1"/>
                          </a:solidFill>
                          <a:latin typeface="Bellota"/>
                          <a:ea typeface="Bellota"/>
                          <a:cs typeface="Bellota"/>
                          <a:sym typeface="Bellota"/>
                        </a:rPr>
                        <a:t>faiths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In class </a:t>
                      </a:r>
                      <a:r>
                        <a:rPr b="1" lang="en-GB" sz="900">
                          <a:solidFill>
                            <a:schemeClr val="dk1"/>
                          </a:solidFill>
                          <a:latin typeface="Bellota"/>
                          <a:ea typeface="Bellota"/>
                          <a:cs typeface="Bellota"/>
                          <a:sym typeface="Bellota"/>
                        </a:rPr>
                        <a:t>debates</a:t>
                      </a:r>
                      <a:r>
                        <a:rPr b="1" lang="en-GB" sz="900">
                          <a:solidFill>
                            <a:schemeClr val="dk1"/>
                          </a:solidFill>
                          <a:latin typeface="Bellota"/>
                          <a:ea typeface="Bellota"/>
                          <a:cs typeface="Bellota"/>
                          <a:sym typeface="Bellota"/>
                        </a:rPr>
                        <a:t> - Should graffiti be illegal?</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Links with parents/people in local area who can offer their Art  expertise</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Planned units of work that link with the local community and Liverpool</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Study of both local </a:t>
                      </a:r>
                      <a:r>
                        <a:rPr b="1" lang="en-GB" sz="900">
                          <a:solidFill>
                            <a:schemeClr val="dk1"/>
                          </a:solidFill>
                          <a:latin typeface="Bellota"/>
                          <a:ea typeface="Bellota"/>
                          <a:cs typeface="Bellota"/>
                          <a:sym typeface="Bellota"/>
                        </a:rPr>
                        <a:t>artists</a:t>
                      </a:r>
                      <a:r>
                        <a:rPr b="1" lang="en-GB" sz="900">
                          <a:solidFill>
                            <a:schemeClr val="dk1"/>
                          </a:solidFill>
                          <a:latin typeface="Bellota"/>
                          <a:ea typeface="Bellota"/>
                          <a:cs typeface="Bellota"/>
                          <a:sym typeface="Bellota"/>
                        </a:rPr>
                        <a:t>, such as Paul Curtis and artists from around the world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Using art to create a vibrant, stimulating learning environment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collaboration</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A selection of carefully chosen units of study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Using the power of art to highlight the needs of others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A reflection, </a:t>
                      </a:r>
                      <a:r>
                        <a:rPr b="1" lang="en-GB" sz="900">
                          <a:solidFill>
                            <a:schemeClr val="dk1"/>
                          </a:solidFill>
                          <a:latin typeface="Bellota"/>
                          <a:ea typeface="Bellota"/>
                          <a:cs typeface="Bellota"/>
                          <a:sym typeface="Bellota"/>
                        </a:rPr>
                        <a:t>appreciation</a:t>
                      </a:r>
                      <a:r>
                        <a:rPr b="1" lang="en-GB" sz="900">
                          <a:solidFill>
                            <a:schemeClr val="dk1"/>
                          </a:solidFill>
                          <a:latin typeface="Bellota"/>
                          <a:ea typeface="Bellota"/>
                          <a:cs typeface="Bellota"/>
                          <a:sym typeface="Bellota"/>
                        </a:rPr>
                        <a:t> and evaluation of own and peer’ artwork</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t/>
                      </a:r>
                      <a:endParaRPr b="1" sz="1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2270275">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a:t>
                      </a:r>
                      <a:r>
                        <a:rPr b="1" lang="en-GB" sz="900">
                          <a:solidFill>
                            <a:schemeClr val="dk1"/>
                          </a:solidFill>
                          <a:latin typeface="Bellota"/>
                          <a:ea typeface="Bellota"/>
                          <a:cs typeface="Bellota"/>
                          <a:sym typeface="Bellota"/>
                        </a:rPr>
                        <a:t>progression</a:t>
                      </a:r>
                      <a:r>
                        <a:rPr b="1" lang="en-GB" sz="900">
                          <a:solidFill>
                            <a:schemeClr val="dk1"/>
                          </a:solidFill>
                          <a:latin typeface="Bellota"/>
                          <a:ea typeface="Bellota"/>
                          <a:cs typeface="Bellota"/>
                          <a:sym typeface="Bellota"/>
                        </a:rPr>
                        <a:t> of </a:t>
                      </a:r>
                      <a:r>
                        <a:rPr b="1" lang="en-GB" sz="900">
                          <a:solidFill>
                            <a:schemeClr val="dk1"/>
                          </a:solidFill>
                          <a:latin typeface="Bellota"/>
                          <a:ea typeface="Bellota"/>
                          <a:cs typeface="Bellota"/>
                          <a:sym typeface="Bellota"/>
                        </a:rPr>
                        <a:t>artistic</a:t>
                      </a:r>
                      <a:r>
                        <a:rPr b="1" lang="en-GB" sz="900">
                          <a:solidFill>
                            <a:schemeClr val="dk1"/>
                          </a:solidFill>
                          <a:latin typeface="Bellota"/>
                          <a:ea typeface="Bellota"/>
                          <a:cs typeface="Bellota"/>
                          <a:sym typeface="Bellota"/>
                        </a:rPr>
                        <a:t> skills, drawing, colour, proportion</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Art for </a:t>
                      </a:r>
                      <a:r>
                        <a:rPr b="1" lang="en-GB" sz="900">
                          <a:solidFill>
                            <a:schemeClr val="dk1"/>
                          </a:solidFill>
                          <a:latin typeface="Bellota"/>
                          <a:ea typeface="Bellota"/>
                          <a:cs typeface="Bellota"/>
                          <a:sym typeface="Bellota"/>
                        </a:rPr>
                        <a:t>mindfulness</a:t>
                      </a:r>
                      <a:r>
                        <a:rPr b="1" lang="en-GB" sz="900">
                          <a:solidFill>
                            <a:schemeClr val="dk1"/>
                          </a:solidFill>
                          <a:latin typeface="Bellota"/>
                          <a:ea typeface="Bellota"/>
                          <a:cs typeface="Bellota"/>
                          <a:sym typeface="Bellota"/>
                        </a:rPr>
                        <a:t> and </a:t>
                      </a:r>
                      <a:r>
                        <a:rPr b="1" lang="en-GB" sz="900">
                          <a:solidFill>
                            <a:schemeClr val="dk1"/>
                          </a:solidFill>
                          <a:latin typeface="Bellota"/>
                          <a:ea typeface="Bellota"/>
                          <a:cs typeface="Bellota"/>
                          <a:sym typeface="Bellota"/>
                        </a:rPr>
                        <a:t>relaxation</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oracy in lessons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Intrinsic </a:t>
                      </a:r>
                      <a:r>
                        <a:rPr b="1" lang="en-GB" sz="900">
                          <a:solidFill>
                            <a:schemeClr val="dk1"/>
                          </a:solidFill>
                          <a:latin typeface="Bellota"/>
                          <a:ea typeface="Bellota"/>
                          <a:cs typeface="Bellota"/>
                          <a:sym typeface="Bellota"/>
                        </a:rPr>
                        <a:t>learning from mistakes is encouraged</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museum and gallery visits</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Use of Knowledge Organisers to Encourage use of Artistic Vocabulary and retrieve key knowledge</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Use of </a:t>
                      </a:r>
                      <a:r>
                        <a:rPr b="1" lang="en-GB" sz="900">
                          <a:solidFill>
                            <a:schemeClr val="dk1"/>
                          </a:solidFill>
                          <a:latin typeface="Bellota"/>
                          <a:ea typeface="Bellota"/>
                          <a:cs typeface="Bellota"/>
                          <a:sym typeface="Bellota"/>
                        </a:rPr>
                        <a:t>sketchbooks to develop/ improve work over time and show progression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Ability to critique art with confidence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Artist led sessions developing art skills</a:t>
                      </a:r>
                      <a:endParaRPr b="1" sz="9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rPr b="1" lang="en-GB" sz="900">
                          <a:solidFill>
                            <a:schemeClr val="dk1"/>
                          </a:solidFill>
                          <a:latin typeface="Bellota"/>
                          <a:ea typeface="Bellota"/>
                          <a:cs typeface="Bellota"/>
                          <a:sym typeface="Bellota"/>
                        </a:rPr>
                        <a:t>Studying art in a variety of forms such as textiles, digital art, architecture etc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Use of end tasks and formative assessments to allow all pupils to articulate their learning</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Retrieval of Knowledge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Art appreciation - learning about a range of artists, </a:t>
                      </a:r>
                      <a:r>
                        <a:rPr b="1" lang="en-GB" sz="900">
                          <a:solidFill>
                            <a:schemeClr val="dk1"/>
                          </a:solidFill>
                          <a:latin typeface="Bellota"/>
                          <a:ea typeface="Bellota"/>
                          <a:cs typeface="Bellota"/>
                          <a:sym typeface="Bellota"/>
                        </a:rPr>
                        <a:t>sculptures</a:t>
                      </a:r>
                      <a:r>
                        <a:rPr b="1" lang="en-GB" sz="900">
                          <a:solidFill>
                            <a:schemeClr val="dk1"/>
                          </a:solidFill>
                          <a:latin typeface="Bellota"/>
                          <a:ea typeface="Bellota"/>
                          <a:cs typeface="Bellota"/>
                          <a:sym typeface="Bellota"/>
                        </a:rPr>
                        <a:t>, </a:t>
                      </a:r>
                      <a:r>
                        <a:rPr b="1" lang="en-GB" sz="900">
                          <a:solidFill>
                            <a:schemeClr val="dk1"/>
                          </a:solidFill>
                          <a:latin typeface="Bellota"/>
                          <a:ea typeface="Bellota"/>
                          <a:cs typeface="Bellota"/>
                          <a:sym typeface="Bellota"/>
                        </a:rPr>
                        <a:t>architects</a:t>
                      </a:r>
                      <a:r>
                        <a:rPr b="1" lang="en-GB" sz="900">
                          <a:solidFill>
                            <a:schemeClr val="dk1"/>
                          </a:solidFill>
                          <a:latin typeface="Bellota"/>
                          <a:ea typeface="Bellota"/>
                          <a:cs typeface="Bellota"/>
                          <a:sym typeface="Bellota"/>
                        </a:rPr>
                        <a:t> and </a:t>
                      </a:r>
                      <a:r>
                        <a:rPr b="1" lang="en-GB" sz="900">
                          <a:solidFill>
                            <a:schemeClr val="dk1"/>
                          </a:solidFill>
                          <a:latin typeface="Bellota"/>
                          <a:ea typeface="Bellota"/>
                          <a:cs typeface="Bellota"/>
                          <a:sym typeface="Bellota"/>
                        </a:rPr>
                        <a:t>craft</a:t>
                      </a:r>
                      <a:r>
                        <a:rPr b="1" lang="en-GB" sz="900">
                          <a:solidFill>
                            <a:schemeClr val="dk1"/>
                          </a:solidFill>
                          <a:latin typeface="Bellota"/>
                          <a:ea typeface="Bellota"/>
                          <a:cs typeface="Bellota"/>
                          <a:sym typeface="Bellota"/>
                        </a:rPr>
                        <a:t> makers</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A selection of carefully chosen units that celebrate diversity and women in Art</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Utilising incidental art opportunities to raise awareness of current issues such as black history month - Individual Liberty</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British Values - Tolerance of other cultures and Individual liberty</a:t>
                      </a:r>
                      <a:endParaRPr b="1" sz="9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rPr b="1" lang="en-GB" sz="900">
                          <a:solidFill>
                            <a:schemeClr val="dk1"/>
                          </a:solidFill>
                          <a:latin typeface="Bellota"/>
                          <a:ea typeface="Bellota"/>
                          <a:cs typeface="Bellota"/>
                          <a:sym typeface="Bellota"/>
                        </a:rPr>
                        <a:t>SMSC woven throughout</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bl>
          </a:graphicData>
        </a:graphic>
      </p:graphicFrame>
      <p:sp>
        <p:nvSpPr>
          <p:cNvPr id="201" name="Google Shape;201;p25"/>
          <p:cNvSpPr txBox="1"/>
          <p:nvPr/>
        </p:nvSpPr>
        <p:spPr>
          <a:xfrm>
            <a:off x="215850" y="0"/>
            <a:ext cx="87123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2800">
                <a:solidFill>
                  <a:schemeClr val="dk1"/>
                </a:solidFill>
                <a:latin typeface="Bellota"/>
                <a:ea typeface="Bellota"/>
                <a:cs typeface="Bellota"/>
                <a:sym typeface="Bellota"/>
              </a:rPr>
              <a:t> </a:t>
            </a:r>
            <a:r>
              <a:rPr b="1" lang="en-GB" sz="2800">
                <a:solidFill>
                  <a:schemeClr val="dk1"/>
                </a:solidFill>
                <a:latin typeface="Bellota"/>
                <a:ea typeface="Bellota"/>
                <a:cs typeface="Bellota"/>
                <a:sym typeface="Bellota"/>
              </a:rPr>
              <a:t>The 8 Essentials in Art</a:t>
            </a:r>
            <a:endParaRPr b="1" sz="2800">
              <a:latin typeface="Bellota"/>
              <a:ea typeface="Bellota"/>
              <a:cs typeface="Bellota"/>
              <a:sym typeface="Bellota"/>
            </a:endParaRPr>
          </a:p>
        </p:txBody>
      </p:sp>
      <p:pic>
        <p:nvPicPr>
          <p:cNvPr id="202" name="Google Shape;202;p25"/>
          <p:cNvPicPr preferRelativeResize="0"/>
          <p:nvPr/>
        </p:nvPicPr>
        <p:blipFill>
          <a:blip r:embed="rId3">
            <a:alphaModFix/>
          </a:blip>
          <a:stretch>
            <a:fillRect/>
          </a:stretch>
        </p:blipFill>
        <p:spPr>
          <a:xfrm>
            <a:off x="6622250" y="51599"/>
            <a:ext cx="525350" cy="469925"/>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graphicFrame>
        <p:nvGraphicFramePr>
          <p:cNvPr id="207" name="Google Shape;207;p26"/>
          <p:cNvGraphicFramePr/>
          <p:nvPr/>
        </p:nvGraphicFramePr>
        <p:xfrm>
          <a:off x="215800" y="585200"/>
          <a:ext cx="3000000" cy="3000000"/>
        </p:xfrm>
        <a:graphic>
          <a:graphicData uri="http://schemas.openxmlformats.org/drawingml/2006/table">
            <a:tbl>
              <a:tblPr>
                <a:noFill/>
                <a:tableStyleId>{21035F73-D990-45C1-934C-06C794E52CDA}</a:tableStyleId>
              </a:tblPr>
              <a:tblGrid>
                <a:gridCol w="2178100"/>
                <a:gridCol w="2178100"/>
                <a:gridCol w="2178100"/>
                <a:gridCol w="2178100"/>
              </a:tblGrid>
              <a:tr h="2135900">
                <a:tc>
                  <a:txBody>
                    <a:bodyPr/>
                    <a:lstStyle/>
                    <a:p>
                      <a:pPr indent="0" lvl="0" marL="0" rtl="0" algn="l">
                        <a:lnSpc>
                          <a:spcPct val="100000"/>
                        </a:lnSpc>
                        <a:spcBef>
                          <a:spcPts val="0"/>
                        </a:spcBef>
                        <a:spcAft>
                          <a:spcPts val="0"/>
                        </a:spcAft>
                        <a:buNone/>
                      </a:pPr>
                      <a:r>
                        <a:t/>
                      </a:r>
                      <a:endParaRPr b="1" sz="1000" u="sng">
                        <a:latin typeface="Bellota"/>
                        <a:ea typeface="Bellota"/>
                        <a:cs typeface="Bellota"/>
                        <a:sym typeface="Bellota"/>
                      </a:endParaRPr>
                    </a:p>
                    <a:p>
                      <a:pPr indent="0" lvl="0" marL="0" rtl="0" algn="l">
                        <a:lnSpc>
                          <a:spcPct val="100000"/>
                        </a:lnSpc>
                        <a:spcBef>
                          <a:spcPts val="500"/>
                        </a:spcBef>
                        <a:spcAft>
                          <a:spcPts val="0"/>
                        </a:spcAft>
                        <a:buNone/>
                      </a:pPr>
                      <a:r>
                        <a:t/>
                      </a:r>
                      <a:endParaRPr b="1" sz="1000">
                        <a:latin typeface="Bellota"/>
                        <a:ea typeface="Bellota"/>
                        <a:cs typeface="Bellota"/>
                        <a:sym typeface="Bellota"/>
                      </a:endParaRPr>
                    </a:p>
                    <a:p>
                      <a:pPr indent="0" lvl="0" marL="0" rtl="0" algn="l">
                        <a:lnSpc>
                          <a:spcPct val="100000"/>
                        </a:lnSpc>
                        <a:spcBef>
                          <a:spcPts val="500"/>
                        </a:spcBef>
                        <a:spcAft>
                          <a:spcPts val="0"/>
                        </a:spcAft>
                        <a:buNone/>
                      </a:pPr>
                      <a:r>
                        <a:rPr b="1" lang="en-GB" sz="900">
                          <a:latin typeface="Bellota"/>
                          <a:ea typeface="Bellota"/>
                          <a:cs typeface="Bellota"/>
                          <a:sym typeface="Bellota"/>
                        </a:rPr>
                        <a:t>To inspire a love of </a:t>
                      </a:r>
                      <a:r>
                        <a:rPr b="1" lang="en-GB" sz="900">
                          <a:latin typeface="Bellota"/>
                          <a:ea typeface="Bellota"/>
                          <a:cs typeface="Bellota"/>
                          <a:sym typeface="Bellota"/>
                        </a:rPr>
                        <a:t>creating</a:t>
                      </a:r>
                      <a:r>
                        <a:rPr b="1" lang="en-GB" sz="900">
                          <a:latin typeface="Bellota"/>
                          <a:ea typeface="Bellota"/>
                          <a:cs typeface="Bellota"/>
                          <a:sym typeface="Bellota"/>
                        </a:rPr>
                        <a:t> and imagination.</a:t>
                      </a:r>
                      <a:endParaRPr b="1" sz="900">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Learning how DT contributes to culture and appreciation of the various technologies in our world</a:t>
                      </a:r>
                      <a:r>
                        <a:rPr b="1" lang="en-GB" sz="1000">
                          <a:solidFill>
                            <a:schemeClr val="dk1"/>
                          </a:solidFill>
                          <a:latin typeface="Bellota"/>
                          <a:ea typeface="Bellota"/>
                          <a:cs typeface="Bellota"/>
                          <a:sym typeface="Bellota"/>
                        </a:rPr>
                        <a:t> </a:t>
                      </a:r>
                      <a:endParaRPr b="1" sz="1000">
                        <a:solidFill>
                          <a:schemeClr val="dk1"/>
                        </a:solidFill>
                        <a:latin typeface="Bellota"/>
                        <a:ea typeface="Bellota"/>
                        <a:cs typeface="Bellota"/>
                        <a:sym typeface="Bellota"/>
                      </a:endParaRPr>
                    </a:p>
                    <a:p>
                      <a:pPr indent="0" lvl="0" marL="0" rtl="0" algn="l">
                        <a:lnSpc>
                          <a:spcPct val="100000"/>
                        </a:lnSpc>
                        <a:spcBef>
                          <a:spcPts val="500"/>
                        </a:spcBef>
                        <a:spcAft>
                          <a:spcPts val="0"/>
                        </a:spcAft>
                        <a:buNone/>
                      </a:pPr>
                      <a:r>
                        <a:t/>
                      </a:r>
                      <a:endParaRPr b="1" sz="1000">
                        <a:latin typeface="Bellota"/>
                        <a:ea typeface="Bellota"/>
                        <a:cs typeface="Bellota"/>
                        <a:sym typeface="Bellota"/>
                      </a:endParaRPr>
                    </a:p>
                    <a:p>
                      <a:pPr indent="0" lvl="0" marL="0" rtl="0" algn="l">
                        <a:lnSpc>
                          <a:spcPct val="100000"/>
                        </a:lnSpc>
                        <a:spcBef>
                          <a:spcPts val="500"/>
                        </a:spcBef>
                        <a:spcAft>
                          <a:spcPts val="500"/>
                        </a:spcAft>
                        <a:buNone/>
                      </a:pPr>
                      <a:r>
                        <a:t/>
                      </a:r>
                      <a:endParaRPr b="1" sz="1000">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800">
                          <a:solidFill>
                            <a:schemeClr val="dk1"/>
                          </a:solidFill>
                          <a:latin typeface="Bellota"/>
                          <a:ea typeface="Bellota"/>
                          <a:cs typeface="Bellota"/>
                          <a:sym typeface="Bellota"/>
                        </a:rPr>
                        <a:t>Enjoyment of design and making process</a:t>
                      </a:r>
                      <a:endParaRPr b="1" sz="800">
                        <a:solidFill>
                          <a:schemeClr val="dk1"/>
                        </a:solidFill>
                        <a:latin typeface="Bellota"/>
                        <a:ea typeface="Bellota"/>
                        <a:cs typeface="Bellota"/>
                        <a:sym typeface="Bellota"/>
                      </a:endParaRPr>
                    </a:p>
                    <a:p>
                      <a:pPr indent="0" lvl="0" marL="0" rtl="0" algn="l">
                        <a:spcBef>
                          <a:spcPts val="500"/>
                        </a:spcBef>
                        <a:spcAft>
                          <a:spcPts val="0"/>
                        </a:spcAft>
                        <a:buNone/>
                      </a:pPr>
                      <a:r>
                        <a:rPr b="1" lang="en-GB" sz="800">
                          <a:solidFill>
                            <a:schemeClr val="dk1"/>
                          </a:solidFill>
                          <a:latin typeface="Bellota"/>
                          <a:ea typeface="Bellota"/>
                          <a:cs typeface="Bellota"/>
                          <a:sym typeface="Bellota"/>
                        </a:rPr>
                        <a:t>Celebration of work in class/school displays/ class books</a:t>
                      </a:r>
                      <a:endParaRPr b="1" sz="800">
                        <a:solidFill>
                          <a:schemeClr val="dk1"/>
                        </a:solidFill>
                        <a:latin typeface="Bellota"/>
                        <a:ea typeface="Bellota"/>
                        <a:cs typeface="Bellota"/>
                        <a:sym typeface="Bellota"/>
                      </a:endParaRPr>
                    </a:p>
                    <a:p>
                      <a:pPr indent="0" lvl="0" marL="0" rtl="0" algn="l">
                        <a:spcBef>
                          <a:spcPts val="500"/>
                        </a:spcBef>
                        <a:spcAft>
                          <a:spcPts val="0"/>
                        </a:spcAft>
                        <a:buNone/>
                      </a:pPr>
                      <a:r>
                        <a:rPr b="1" lang="en-GB" sz="800">
                          <a:solidFill>
                            <a:schemeClr val="dk1"/>
                          </a:solidFill>
                          <a:latin typeface="Bellota"/>
                          <a:ea typeface="Bellota"/>
                          <a:cs typeface="Bellota"/>
                          <a:sym typeface="Bellota"/>
                        </a:rPr>
                        <a:t>Allowing pupils to expressive themselves freely and follow their own ideas </a:t>
                      </a:r>
                      <a:endParaRPr b="1" sz="800">
                        <a:solidFill>
                          <a:schemeClr val="dk1"/>
                        </a:solidFill>
                        <a:latin typeface="Bellota"/>
                        <a:ea typeface="Bellota"/>
                        <a:cs typeface="Bellota"/>
                        <a:sym typeface="Bellota"/>
                      </a:endParaRPr>
                    </a:p>
                    <a:p>
                      <a:pPr indent="0" lvl="0" marL="0" rtl="0" algn="l">
                        <a:spcBef>
                          <a:spcPts val="500"/>
                        </a:spcBef>
                        <a:spcAft>
                          <a:spcPts val="0"/>
                        </a:spcAft>
                        <a:buNone/>
                      </a:pPr>
                      <a:r>
                        <a:t/>
                      </a:r>
                      <a:endParaRPr b="1" sz="800">
                        <a:solidFill>
                          <a:schemeClr val="dk1"/>
                        </a:solidFill>
                        <a:latin typeface="Bellota"/>
                        <a:ea typeface="Bellota"/>
                        <a:cs typeface="Bellota"/>
                        <a:sym typeface="Bellota"/>
                      </a:endParaRPr>
                    </a:p>
                    <a:p>
                      <a:pPr indent="0" lvl="0" marL="0" rtl="0" algn="l">
                        <a:spcBef>
                          <a:spcPts val="500"/>
                        </a:spcBef>
                        <a:spcAft>
                          <a:spcPts val="0"/>
                        </a:spcAft>
                        <a:buNone/>
                      </a:pPr>
                      <a:r>
                        <a:rPr b="1" lang="en-GB" sz="800">
                          <a:solidFill>
                            <a:schemeClr val="dk1"/>
                          </a:solidFill>
                          <a:latin typeface="Bellota"/>
                          <a:ea typeface="Bellota"/>
                          <a:cs typeface="Bellota"/>
                          <a:sym typeface="Bellota"/>
                        </a:rPr>
                        <a:t>Oracy opportunities through use of peer assessment, evaluation etc</a:t>
                      </a:r>
                      <a:endParaRPr b="1" sz="8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Links with parents/people in local area who can offer their D.T  expertise</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Planned units of work that link with the local community and Liverpool</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collaboration</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A selection of carefully chosen units of study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The study of ‘Real-Life’ designers and tasks linked to real life careers.</a:t>
                      </a:r>
                      <a:endParaRPr b="1" sz="9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t/>
                      </a:r>
                      <a:endParaRPr b="1" sz="10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2244625">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progression of skills</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Cookery units </a:t>
                      </a:r>
                      <a:r>
                        <a:rPr b="1" lang="en-GB" sz="900">
                          <a:solidFill>
                            <a:schemeClr val="dk1"/>
                          </a:solidFill>
                          <a:latin typeface="Bellota"/>
                          <a:ea typeface="Bellota"/>
                          <a:cs typeface="Bellota"/>
                          <a:sym typeface="Bellota"/>
                        </a:rPr>
                        <a:t>linked</a:t>
                      </a:r>
                      <a:r>
                        <a:rPr b="1" lang="en-GB" sz="900">
                          <a:solidFill>
                            <a:schemeClr val="dk1"/>
                          </a:solidFill>
                          <a:latin typeface="Bellota"/>
                          <a:ea typeface="Bellota"/>
                          <a:cs typeface="Bellota"/>
                          <a:sym typeface="Bellota"/>
                        </a:rPr>
                        <a:t> to Harvest and health </a:t>
                      </a:r>
                      <a:r>
                        <a:rPr b="1" lang="en-GB" sz="900">
                          <a:solidFill>
                            <a:schemeClr val="dk1"/>
                          </a:solidFill>
                          <a:latin typeface="Bellota"/>
                          <a:ea typeface="Bellota"/>
                          <a:cs typeface="Bellota"/>
                          <a:sym typeface="Bellota"/>
                        </a:rPr>
                        <a:t>and</a:t>
                      </a:r>
                      <a:r>
                        <a:rPr b="1" lang="en-GB" sz="900">
                          <a:solidFill>
                            <a:schemeClr val="dk1"/>
                          </a:solidFill>
                          <a:latin typeface="Bellota"/>
                          <a:ea typeface="Bellota"/>
                          <a:cs typeface="Bellota"/>
                          <a:sym typeface="Bellota"/>
                        </a:rPr>
                        <a:t> wellbeing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oracy in lessons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Intrinsic learning from mistakes is encouraged</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learning visits</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Sense of </a:t>
                      </a:r>
                      <a:r>
                        <a:rPr b="1" lang="en-GB" sz="900">
                          <a:solidFill>
                            <a:schemeClr val="dk1"/>
                          </a:solidFill>
                          <a:latin typeface="Bellota"/>
                          <a:ea typeface="Bellota"/>
                          <a:cs typeface="Bellota"/>
                          <a:sym typeface="Bellota"/>
                        </a:rPr>
                        <a:t>achievement</a:t>
                      </a:r>
                      <a:r>
                        <a:rPr b="1" lang="en-GB" sz="900">
                          <a:solidFill>
                            <a:schemeClr val="dk1"/>
                          </a:solidFill>
                          <a:latin typeface="Bellota"/>
                          <a:ea typeface="Bellota"/>
                          <a:cs typeface="Bellota"/>
                          <a:sym typeface="Bellota"/>
                        </a:rPr>
                        <a:t> when a plan or ideas is then completed</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Use of Knowledge Organisers to Encourage use of </a:t>
                      </a:r>
                      <a:r>
                        <a:rPr b="1" lang="en-GB" sz="900">
                          <a:solidFill>
                            <a:schemeClr val="dk1"/>
                          </a:solidFill>
                          <a:latin typeface="Bellota"/>
                          <a:ea typeface="Bellota"/>
                          <a:cs typeface="Bellota"/>
                          <a:sym typeface="Bellota"/>
                        </a:rPr>
                        <a:t>relevant</a:t>
                      </a:r>
                      <a:r>
                        <a:rPr b="1" lang="en-GB" sz="900">
                          <a:solidFill>
                            <a:schemeClr val="dk1"/>
                          </a:solidFill>
                          <a:latin typeface="Bellota"/>
                          <a:ea typeface="Bellota"/>
                          <a:cs typeface="Bellota"/>
                          <a:sym typeface="Bellota"/>
                        </a:rPr>
                        <a:t> vocabulary and retrieve key knowledge</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Use of DT class books to develop/ improve work over time and show progression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Ability to critique Design with confidence </a:t>
                      </a:r>
                      <a:endParaRPr b="1" sz="9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rPr b="1" lang="en-GB" sz="1000">
                          <a:solidFill>
                            <a:schemeClr val="dk1"/>
                          </a:solidFill>
                          <a:latin typeface="Bellota"/>
                          <a:ea typeface="Bellota"/>
                          <a:cs typeface="Bellota"/>
                          <a:sym typeface="Bellota"/>
                        </a:rPr>
                        <a:t>Studying D.T in a variety of forms such as textiles, cookery and architecture, mechanisms.</a:t>
                      </a:r>
                      <a:endParaRPr b="1" sz="10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Use of end tasks and formative assessments to allow all pupils to articulate their learning</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Retrieval of Knowledge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Design</a:t>
                      </a:r>
                      <a:r>
                        <a:rPr b="1" lang="en-GB" sz="900">
                          <a:solidFill>
                            <a:schemeClr val="dk1"/>
                          </a:solidFill>
                          <a:latin typeface="Bellota"/>
                          <a:ea typeface="Bellota"/>
                          <a:cs typeface="Bellota"/>
                          <a:sym typeface="Bellota"/>
                        </a:rPr>
                        <a:t> appreciation - learning about a range of designers and </a:t>
                      </a:r>
                      <a:r>
                        <a:rPr b="1" lang="en-GB" sz="900">
                          <a:solidFill>
                            <a:schemeClr val="dk1"/>
                          </a:solidFill>
                          <a:latin typeface="Bellota"/>
                          <a:ea typeface="Bellota"/>
                          <a:cs typeface="Bellota"/>
                          <a:sym typeface="Bellota"/>
                        </a:rPr>
                        <a:t>architects</a:t>
                      </a:r>
                      <a:r>
                        <a:rPr b="1" lang="en-GB" sz="900">
                          <a:solidFill>
                            <a:schemeClr val="dk1"/>
                          </a:solidFill>
                          <a:latin typeface="Bellota"/>
                          <a:ea typeface="Bellota"/>
                          <a:cs typeface="Bellota"/>
                          <a:sym typeface="Bellota"/>
                        </a:rPr>
                        <a:t>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British Values - Individual liberty</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SMSC woven throughout</a:t>
                      </a:r>
                      <a:endParaRPr b="1" sz="9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rPr b="1" lang="en-GB" sz="900">
                          <a:solidFill>
                            <a:schemeClr val="dk1"/>
                          </a:solidFill>
                          <a:latin typeface="Bellota"/>
                          <a:ea typeface="Bellota"/>
                          <a:cs typeface="Bellota"/>
                          <a:sym typeface="Bellota"/>
                        </a:rPr>
                        <a:t>The use of modern technology and how it can help us care for our environment (solar </a:t>
                      </a:r>
                      <a:r>
                        <a:rPr b="1" lang="en-GB" sz="900">
                          <a:solidFill>
                            <a:schemeClr val="dk1"/>
                          </a:solidFill>
                          <a:latin typeface="Bellota"/>
                          <a:ea typeface="Bellota"/>
                          <a:cs typeface="Bellota"/>
                          <a:sym typeface="Bellota"/>
                        </a:rPr>
                        <a:t>panels</a:t>
                      </a:r>
                      <a:r>
                        <a:rPr b="1" lang="en-GB" sz="900">
                          <a:solidFill>
                            <a:schemeClr val="dk1"/>
                          </a:solidFill>
                          <a:latin typeface="Bellota"/>
                          <a:ea typeface="Bellota"/>
                          <a:cs typeface="Bellota"/>
                          <a:sym typeface="Bellota"/>
                        </a:rPr>
                        <a:t>, urban farming)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bl>
          </a:graphicData>
        </a:graphic>
      </p:graphicFrame>
      <p:sp>
        <p:nvSpPr>
          <p:cNvPr id="208" name="Google Shape;208;p26"/>
          <p:cNvSpPr txBox="1"/>
          <p:nvPr/>
        </p:nvSpPr>
        <p:spPr>
          <a:xfrm>
            <a:off x="215850" y="0"/>
            <a:ext cx="87123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2800">
                <a:solidFill>
                  <a:schemeClr val="dk1"/>
                </a:solidFill>
                <a:latin typeface="Bellota"/>
                <a:ea typeface="Bellota"/>
                <a:cs typeface="Bellota"/>
                <a:sym typeface="Bellota"/>
              </a:rPr>
              <a:t> </a:t>
            </a:r>
            <a:r>
              <a:rPr b="1" lang="en-GB" sz="2800">
                <a:solidFill>
                  <a:schemeClr val="dk1"/>
                </a:solidFill>
                <a:latin typeface="Bellota"/>
                <a:ea typeface="Bellota"/>
                <a:cs typeface="Bellota"/>
                <a:sym typeface="Bellota"/>
              </a:rPr>
              <a:t>The 8 Essentials in Design Technology</a:t>
            </a:r>
            <a:endParaRPr b="1" sz="2800">
              <a:latin typeface="Bellota"/>
              <a:ea typeface="Bellota"/>
              <a:cs typeface="Bellota"/>
              <a:sym typeface="Bellota"/>
            </a:endParaRPr>
          </a:p>
        </p:txBody>
      </p:sp>
      <p:pic>
        <p:nvPicPr>
          <p:cNvPr id="209" name="Google Shape;209;p26"/>
          <p:cNvPicPr preferRelativeResize="0"/>
          <p:nvPr/>
        </p:nvPicPr>
        <p:blipFill>
          <a:blip r:embed="rId3">
            <a:alphaModFix/>
          </a:blip>
          <a:stretch>
            <a:fillRect/>
          </a:stretch>
        </p:blipFill>
        <p:spPr>
          <a:xfrm>
            <a:off x="7837875" y="55138"/>
            <a:ext cx="569900" cy="505325"/>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graphicFrame>
        <p:nvGraphicFramePr>
          <p:cNvPr id="214" name="Google Shape;214;p27"/>
          <p:cNvGraphicFramePr/>
          <p:nvPr/>
        </p:nvGraphicFramePr>
        <p:xfrm>
          <a:off x="215800" y="585200"/>
          <a:ext cx="3000000" cy="3000000"/>
        </p:xfrm>
        <a:graphic>
          <a:graphicData uri="http://schemas.openxmlformats.org/drawingml/2006/table">
            <a:tbl>
              <a:tblPr>
                <a:noFill/>
                <a:tableStyleId>{21035F73-D990-45C1-934C-06C794E52CDA}</a:tableStyleId>
              </a:tblPr>
              <a:tblGrid>
                <a:gridCol w="2178100"/>
                <a:gridCol w="2178100"/>
                <a:gridCol w="2178100"/>
                <a:gridCol w="2178100"/>
              </a:tblGrid>
              <a:tr h="2197650">
                <a:tc>
                  <a:txBody>
                    <a:bodyPr/>
                    <a:lstStyle/>
                    <a:p>
                      <a:pPr indent="0" lvl="0" marL="0" rtl="0" algn="l">
                        <a:lnSpc>
                          <a:spcPct val="100000"/>
                        </a:lnSpc>
                        <a:spcBef>
                          <a:spcPts val="0"/>
                        </a:spcBef>
                        <a:spcAft>
                          <a:spcPts val="0"/>
                        </a:spcAft>
                        <a:buNone/>
                      </a:pPr>
                      <a:r>
                        <a:t/>
                      </a:r>
                      <a:endParaRPr b="1" sz="1000" u="sng">
                        <a:latin typeface="Bellota"/>
                        <a:ea typeface="Bellota"/>
                        <a:cs typeface="Bellota"/>
                        <a:sym typeface="Bellota"/>
                      </a:endParaRPr>
                    </a:p>
                    <a:p>
                      <a:pPr indent="0" lvl="0" marL="0" rtl="0" algn="l">
                        <a:lnSpc>
                          <a:spcPct val="100000"/>
                        </a:lnSpc>
                        <a:spcBef>
                          <a:spcPts val="500"/>
                        </a:spcBef>
                        <a:spcAft>
                          <a:spcPts val="0"/>
                        </a:spcAft>
                        <a:buNone/>
                      </a:pPr>
                      <a:r>
                        <a:rPr b="1" lang="en-GB" sz="900">
                          <a:latin typeface="Bellota"/>
                          <a:ea typeface="Bellota"/>
                          <a:cs typeface="Bellota"/>
                          <a:sym typeface="Bellota"/>
                        </a:rPr>
                        <a:t>Through PE, pupils will show compassion, humility, trust, perseverance and resilience</a:t>
                      </a:r>
                      <a:endParaRPr b="1" sz="900">
                        <a:latin typeface="Bellota"/>
                        <a:ea typeface="Bellota"/>
                        <a:cs typeface="Bellota"/>
                        <a:sym typeface="Bellota"/>
                      </a:endParaRPr>
                    </a:p>
                    <a:p>
                      <a:pPr indent="0" lvl="0" marL="0" rtl="0" algn="l">
                        <a:lnSpc>
                          <a:spcPct val="100000"/>
                        </a:lnSpc>
                        <a:spcBef>
                          <a:spcPts val="500"/>
                        </a:spcBef>
                        <a:spcAft>
                          <a:spcPts val="500"/>
                        </a:spcAft>
                        <a:buNone/>
                      </a:pPr>
                      <a:r>
                        <a:rPr b="1" lang="en-GB" sz="900">
                          <a:latin typeface="Bellota"/>
                          <a:ea typeface="Bellota"/>
                          <a:cs typeface="Bellota"/>
                          <a:sym typeface="Bellota"/>
                        </a:rPr>
                        <a:t>They will learn to work with others in team games and activities </a:t>
                      </a:r>
                      <a:endParaRPr b="1" sz="900">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appreciation of performance and skill</a:t>
                      </a:r>
                      <a:r>
                        <a:rPr b="1" lang="en-GB" sz="900">
                          <a:solidFill>
                            <a:schemeClr val="dk1"/>
                          </a:solidFill>
                          <a:latin typeface="Bellota"/>
                          <a:ea typeface="Bellota"/>
                          <a:cs typeface="Bellota"/>
                          <a:sym typeface="Bellota"/>
                        </a:rPr>
                        <a:t>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Knowing the importance of staying fit and healthy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Links with parents/people in local area who can offer their PE expertise</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Links with local sports clubs</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Working with and competing against other schools</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Participation in Liverpool Schools Competitions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Annual events, such as Sports Day and Charity event</a:t>
                      </a:r>
                      <a:endParaRPr b="1" sz="9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t/>
                      </a:r>
                      <a:endParaRPr b="1" sz="4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t/>
                      </a:r>
                      <a:endParaRPr b="1" sz="1000" u="sng">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Opportunities to reflect, support and coach performances</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Fitness and wellbeing morning sessions for pupils (with Coach Sean)</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Introducing all pupils to a range of sports to give them a new skill (trigolf, kayaking, kinball)</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t/>
                      </a:r>
                      <a:endParaRPr b="1" sz="10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2273975">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Extra - curricular provision to extend opportunities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to learn new sports</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Links to health, well being and the importance of exercise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Encouragement of effort in every lesson</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Competitive sports, encouraged - Cross Country, football, basketball and swimming</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Swimming for Ks2 pupils and giving important life skills for the future</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9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rPr b="1" lang="en-GB" sz="900">
                          <a:solidFill>
                            <a:schemeClr val="dk1"/>
                          </a:solidFill>
                          <a:latin typeface="Bellota"/>
                          <a:ea typeface="Bellota"/>
                          <a:cs typeface="Bellota"/>
                          <a:sym typeface="Bellota"/>
                        </a:rPr>
                        <a:t>PSHE and Science links to Health, Wellbeing and Exercise</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Progression of skills in the use of IPEPs</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t/>
                      </a:r>
                      <a:endParaRPr b="1" sz="10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British Values - Rule of law (rules in games)</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9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rPr b="1" lang="en-GB" sz="900">
                          <a:solidFill>
                            <a:schemeClr val="dk1"/>
                          </a:solidFill>
                          <a:latin typeface="Bellota"/>
                          <a:ea typeface="Bellota"/>
                          <a:cs typeface="Bellota"/>
                          <a:sym typeface="Bellota"/>
                        </a:rPr>
                        <a:t>Mutual respect - showing kindness, appreciation and support to peers</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bl>
          </a:graphicData>
        </a:graphic>
      </p:graphicFrame>
      <p:sp>
        <p:nvSpPr>
          <p:cNvPr id="215" name="Google Shape;215;p27"/>
          <p:cNvSpPr txBox="1"/>
          <p:nvPr/>
        </p:nvSpPr>
        <p:spPr>
          <a:xfrm>
            <a:off x="215850" y="0"/>
            <a:ext cx="87123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2800">
                <a:solidFill>
                  <a:schemeClr val="dk1"/>
                </a:solidFill>
                <a:latin typeface="Bellota"/>
                <a:ea typeface="Bellota"/>
                <a:cs typeface="Bellota"/>
                <a:sym typeface="Bellota"/>
              </a:rPr>
              <a:t> </a:t>
            </a:r>
            <a:r>
              <a:rPr b="1" lang="en-GB" sz="2800">
                <a:solidFill>
                  <a:schemeClr val="dk1"/>
                </a:solidFill>
                <a:latin typeface="Bellota"/>
                <a:ea typeface="Bellota"/>
                <a:cs typeface="Bellota"/>
                <a:sym typeface="Bellota"/>
              </a:rPr>
              <a:t>The 8 Essentials in Physical Education</a:t>
            </a:r>
            <a:endParaRPr b="1" sz="2800">
              <a:latin typeface="Bellota"/>
              <a:ea typeface="Bellota"/>
              <a:cs typeface="Bellota"/>
              <a:sym typeface="Bellota"/>
            </a:endParaRPr>
          </a:p>
        </p:txBody>
      </p:sp>
      <p:pic>
        <p:nvPicPr>
          <p:cNvPr id="216" name="Google Shape;216;p27"/>
          <p:cNvPicPr preferRelativeResize="0"/>
          <p:nvPr/>
        </p:nvPicPr>
        <p:blipFill>
          <a:blip r:embed="rId3">
            <a:alphaModFix/>
          </a:blip>
          <a:stretch>
            <a:fillRect/>
          </a:stretch>
        </p:blipFill>
        <p:spPr>
          <a:xfrm>
            <a:off x="7796200" y="71213"/>
            <a:ext cx="508675" cy="473175"/>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graphicFrame>
        <p:nvGraphicFramePr>
          <p:cNvPr id="221" name="Google Shape;221;p28"/>
          <p:cNvGraphicFramePr/>
          <p:nvPr/>
        </p:nvGraphicFramePr>
        <p:xfrm>
          <a:off x="215800" y="563525"/>
          <a:ext cx="3000000" cy="3000000"/>
        </p:xfrm>
        <a:graphic>
          <a:graphicData uri="http://schemas.openxmlformats.org/drawingml/2006/table">
            <a:tbl>
              <a:tblPr>
                <a:noFill/>
                <a:tableStyleId>{21035F73-D990-45C1-934C-06C794E52CDA}</a:tableStyleId>
              </a:tblPr>
              <a:tblGrid>
                <a:gridCol w="2178100"/>
                <a:gridCol w="2178100"/>
                <a:gridCol w="2178100"/>
                <a:gridCol w="2178100"/>
              </a:tblGrid>
              <a:tr h="2305450">
                <a:tc>
                  <a:txBody>
                    <a:bodyPr/>
                    <a:lstStyle/>
                    <a:p>
                      <a:pPr indent="0" lvl="0" marL="0" rtl="0" algn="l">
                        <a:lnSpc>
                          <a:spcPct val="100000"/>
                        </a:lnSpc>
                        <a:spcBef>
                          <a:spcPts val="0"/>
                        </a:spcBef>
                        <a:spcAft>
                          <a:spcPts val="0"/>
                        </a:spcAft>
                        <a:buNone/>
                      </a:pPr>
                      <a:r>
                        <a:t/>
                      </a:r>
                      <a:endParaRPr b="1" sz="1000">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Music provides daily opportunities to celebrate Gospel values such as love, forgiveness, hope and joy. Through weekly hymn practice, prayer and liturgy, pupils express this.</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Prayer and liturgy’s are enriched by music allowing children to respond creatively to scripture. </a:t>
                      </a:r>
                      <a:endParaRPr b="1" sz="9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rPr b="1" lang="en-GB" sz="900">
                          <a:solidFill>
                            <a:schemeClr val="dk1"/>
                          </a:solidFill>
                          <a:latin typeface="Bellota"/>
                          <a:ea typeface="Bellota"/>
                          <a:cs typeface="Bellota"/>
                          <a:sym typeface="Bellota"/>
                        </a:rPr>
                        <a:t>All pupils, including SEND, are supported to participate through lyrics, visual prompts and BSL.</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Opportunities for performances and external music visit.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Lessons provide structure opportunities for discussion, reflection and oracy.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Through musical dialogue, pupils learn to respectfully share their thoughts and emotions.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Talk-partners, vocabulary scaffolds ensure accessibility for all.</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Strong links w</a:t>
                      </a:r>
                      <a:r>
                        <a:rPr b="1" lang="en-GB" sz="900">
                          <a:solidFill>
                            <a:schemeClr val="dk1"/>
                          </a:solidFill>
                          <a:latin typeface="Bellota"/>
                          <a:ea typeface="Bellota"/>
                          <a:cs typeface="Bellota"/>
                          <a:sym typeface="Bellota"/>
                        </a:rPr>
                        <a:t>ith the Liverpool  Metropolitan Cathedral Choir.</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Ensemble instrument work and singing develop collaboration, shared responsibility and mutual </a:t>
                      </a:r>
                      <a:r>
                        <a:rPr b="1" lang="en-GB" sz="900">
                          <a:solidFill>
                            <a:schemeClr val="dk1"/>
                          </a:solidFill>
                          <a:latin typeface="Bellota"/>
                          <a:ea typeface="Bellota"/>
                          <a:cs typeface="Bellota"/>
                          <a:sym typeface="Bellota"/>
                        </a:rPr>
                        <a:t>encouragement</a:t>
                      </a:r>
                      <a:r>
                        <a:rPr b="1" lang="en-GB" sz="900">
                          <a:solidFill>
                            <a:schemeClr val="dk1"/>
                          </a:solidFill>
                          <a:latin typeface="Bellota"/>
                          <a:ea typeface="Bellota"/>
                          <a:cs typeface="Bellota"/>
                          <a:sym typeface="Bellota"/>
                        </a:rPr>
                        <a:t>.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Performance in school, Cathedral, Philharmonic strengthen belonging and </a:t>
                      </a:r>
                      <a:r>
                        <a:rPr b="1" lang="en-GB" sz="900">
                          <a:solidFill>
                            <a:schemeClr val="dk1"/>
                          </a:solidFill>
                          <a:latin typeface="Bellota"/>
                          <a:ea typeface="Bellota"/>
                          <a:cs typeface="Bellota"/>
                          <a:sym typeface="Bellota"/>
                        </a:rPr>
                        <a:t>collective</a:t>
                      </a:r>
                      <a:r>
                        <a:rPr b="1" lang="en-GB" sz="900">
                          <a:solidFill>
                            <a:schemeClr val="dk1"/>
                          </a:solidFill>
                          <a:latin typeface="Bellota"/>
                          <a:ea typeface="Bellota"/>
                          <a:cs typeface="Bellota"/>
                          <a:sym typeface="Bellota"/>
                        </a:rPr>
                        <a:t> identity.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1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t/>
                      </a:r>
                      <a:endParaRPr b="1" sz="10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Pupils work </a:t>
                      </a:r>
                      <a:r>
                        <a:rPr b="1" lang="en-GB" sz="900">
                          <a:solidFill>
                            <a:schemeClr val="dk1"/>
                          </a:solidFill>
                          <a:latin typeface="Bellota"/>
                          <a:ea typeface="Bellota"/>
                          <a:cs typeface="Bellota"/>
                          <a:sym typeface="Bellota"/>
                        </a:rPr>
                        <a:t>collaboratively when composing and performing as an ensemble.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Specialist support ensures all pupils are able to perform and participate. Rehearsals build confidence for those who may struggle with self-esteem or anxiety.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t/>
                      </a:r>
                      <a:endParaRPr b="1" sz="10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1943150">
                <a:tc>
                  <a:txBody>
                    <a:bodyPr/>
                    <a:lstStyle/>
                    <a:p>
                      <a:pPr indent="0" lvl="0" marL="0" rtl="0" algn="l">
                        <a:spcBef>
                          <a:spcPts val="0"/>
                        </a:spcBef>
                        <a:spcAft>
                          <a:spcPts val="0"/>
                        </a:spcAft>
                        <a:buNone/>
                      </a:pPr>
                      <a:r>
                        <a:rPr b="1" lang="en-GB" sz="900">
                          <a:solidFill>
                            <a:schemeClr val="dk1"/>
                          </a:solidFill>
                          <a:latin typeface="Bellota"/>
                          <a:ea typeface="Bellota"/>
                          <a:cs typeface="Bellota"/>
                          <a:sym typeface="Bellota"/>
                        </a:rPr>
                        <a:t>Our curriculum builds knowledge and skills progressively.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High expectations are helf for all learners. Adaptive strategies - chunked instruction, repetition, visual cues - ensure SEND pupils can </a:t>
                      </a:r>
                      <a:r>
                        <a:rPr b="1" lang="en-GB" sz="900">
                          <a:solidFill>
                            <a:schemeClr val="dk1"/>
                          </a:solidFill>
                          <a:latin typeface="Bellota"/>
                          <a:ea typeface="Bellota"/>
                          <a:cs typeface="Bellota"/>
                          <a:sym typeface="Bellota"/>
                        </a:rPr>
                        <a:t>achieve</a:t>
                      </a:r>
                      <a:r>
                        <a:rPr b="1" lang="en-GB" sz="900">
                          <a:solidFill>
                            <a:schemeClr val="dk1"/>
                          </a:solidFill>
                          <a:latin typeface="Bellota"/>
                          <a:ea typeface="Bellota"/>
                          <a:cs typeface="Bellota"/>
                          <a:sym typeface="Bellota"/>
                        </a:rPr>
                        <a:t> ambitious outcomes.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For disadvantaged pupils, access to </a:t>
                      </a:r>
                      <a:r>
                        <a:rPr b="1" lang="en-GB" sz="900">
                          <a:solidFill>
                            <a:schemeClr val="dk1"/>
                          </a:solidFill>
                          <a:latin typeface="Bellota"/>
                          <a:ea typeface="Bellota"/>
                          <a:cs typeface="Bellota"/>
                          <a:sym typeface="Bellota"/>
                        </a:rPr>
                        <a:t>instruments</a:t>
                      </a:r>
                      <a:r>
                        <a:rPr b="1" lang="en-GB" sz="900">
                          <a:solidFill>
                            <a:schemeClr val="dk1"/>
                          </a:solidFill>
                          <a:latin typeface="Bellota"/>
                          <a:ea typeface="Bellota"/>
                          <a:cs typeface="Bellota"/>
                          <a:sym typeface="Bellota"/>
                        </a:rPr>
                        <a:t>, clubs, performance opportunities is prioritised. Talent is </a:t>
                      </a:r>
                      <a:r>
                        <a:rPr b="1" lang="en-GB" sz="900">
                          <a:solidFill>
                            <a:schemeClr val="dk1"/>
                          </a:solidFill>
                          <a:latin typeface="Bellota"/>
                          <a:ea typeface="Bellota"/>
                          <a:cs typeface="Bellota"/>
                          <a:sym typeface="Bellota"/>
                        </a:rPr>
                        <a:t>nurtured</a:t>
                      </a:r>
                      <a:r>
                        <a:rPr b="1" lang="en-GB" sz="900">
                          <a:solidFill>
                            <a:schemeClr val="dk1"/>
                          </a:solidFill>
                          <a:latin typeface="Bellota"/>
                          <a:ea typeface="Bellota"/>
                          <a:cs typeface="Bellota"/>
                          <a:sym typeface="Bellota"/>
                        </a:rPr>
                        <a:t> across all groups.</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b="1" lang="en-GB" sz="1000">
                          <a:solidFill>
                            <a:schemeClr val="dk1"/>
                          </a:solidFill>
                          <a:latin typeface="Bellota"/>
                          <a:ea typeface="Bellota"/>
                          <a:cs typeface="Bellota"/>
                          <a:sym typeface="Bellota"/>
                        </a:rPr>
                        <a:t>Music develops transferable skills - </a:t>
                      </a:r>
                      <a:r>
                        <a:rPr b="1" lang="en-GB" sz="1000">
                          <a:solidFill>
                            <a:schemeClr val="dk1"/>
                          </a:solidFill>
                          <a:latin typeface="Bellota"/>
                          <a:ea typeface="Bellota"/>
                          <a:cs typeface="Bellota"/>
                          <a:sym typeface="Bellota"/>
                        </a:rPr>
                        <a:t>collaboration</a:t>
                      </a:r>
                      <a:r>
                        <a:rPr b="1" lang="en-GB" sz="1000">
                          <a:solidFill>
                            <a:schemeClr val="dk1"/>
                          </a:solidFill>
                          <a:latin typeface="Bellota"/>
                          <a:ea typeface="Bellota"/>
                          <a:cs typeface="Bellota"/>
                          <a:sym typeface="Bellota"/>
                        </a:rPr>
                        <a:t>, listening, confidence and creativity - this prepares pupils for future learning. Children explore music from diverse cultures and traditions, promoting respect and global awareness.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10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b="1" lang="en-GB" sz="900">
                          <a:solidFill>
                            <a:schemeClr val="dk1"/>
                          </a:solidFill>
                          <a:latin typeface="Bellota"/>
                          <a:ea typeface="Bellota"/>
                          <a:cs typeface="Bellota"/>
                          <a:sym typeface="Bellota"/>
                        </a:rPr>
                        <a:t>Recognising and nurturing talent is part of our Christian mission.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Children are taught that their gifts and talents are to be shared, whether through ltiurgical music, performance or quiet reflection.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rPr b="1" lang="en-GB" sz="1000">
                          <a:solidFill>
                            <a:schemeClr val="dk1"/>
                          </a:solidFill>
                          <a:latin typeface="Bellota"/>
                          <a:ea typeface="Bellota"/>
                          <a:cs typeface="Bellota"/>
                          <a:sym typeface="Bellota"/>
                        </a:rPr>
                        <a:t>Music lessons explicitly teach respect: listening carefully, encouraging others and </a:t>
                      </a:r>
                      <a:r>
                        <a:rPr b="1" lang="en-GB" sz="1000">
                          <a:solidFill>
                            <a:schemeClr val="dk1"/>
                          </a:solidFill>
                          <a:latin typeface="Bellota"/>
                          <a:ea typeface="Bellota"/>
                          <a:cs typeface="Bellota"/>
                          <a:sym typeface="Bellota"/>
                        </a:rPr>
                        <a:t>valuing conrtibutions. </a:t>
                      </a:r>
                      <a:endParaRPr b="1" sz="10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rPr b="1" lang="en-GB" sz="1000">
                          <a:solidFill>
                            <a:schemeClr val="dk1"/>
                          </a:solidFill>
                          <a:latin typeface="Bellota"/>
                          <a:ea typeface="Bellota"/>
                          <a:cs typeface="Bellota"/>
                          <a:sym typeface="Bellota"/>
                        </a:rPr>
                        <a:t>Within the classroom, teaching ensures children feel safe to express themselves. For SEMH pupils, music can provide regulation, calm and a non-verbal means of communication. </a:t>
                      </a:r>
                      <a:endParaRPr b="1" sz="10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bl>
          </a:graphicData>
        </a:graphic>
      </p:graphicFrame>
      <p:sp>
        <p:nvSpPr>
          <p:cNvPr id="222" name="Google Shape;222;p28"/>
          <p:cNvSpPr txBox="1"/>
          <p:nvPr/>
        </p:nvSpPr>
        <p:spPr>
          <a:xfrm>
            <a:off x="215850" y="-52075"/>
            <a:ext cx="87123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2800">
                <a:solidFill>
                  <a:schemeClr val="dk1"/>
                </a:solidFill>
                <a:latin typeface="Bellota"/>
                <a:ea typeface="Bellota"/>
                <a:cs typeface="Bellota"/>
                <a:sym typeface="Bellota"/>
              </a:rPr>
              <a:t> </a:t>
            </a:r>
            <a:r>
              <a:rPr b="1" lang="en-GB" sz="2800">
                <a:solidFill>
                  <a:schemeClr val="dk1"/>
                </a:solidFill>
                <a:latin typeface="Bellota"/>
                <a:ea typeface="Bellota"/>
                <a:cs typeface="Bellota"/>
                <a:sym typeface="Bellota"/>
              </a:rPr>
              <a:t>The 8 Essentials in Music</a:t>
            </a:r>
            <a:endParaRPr b="1" sz="2800">
              <a:latin typeface="Bellota"/>
              <a:ea typeface="Bellota"/>
              <a:cs typeface="Bellota"/>
              <a:sym typeface="Bellota"/>
            </a:endParaRPr>
          </a:p>
        </p:txBody>
      </p:sp>
      <p:pic>
        <p:nvPicPr>
          <p:cNvPr id="223" name="Google Shape;223;p28"/>
          <p:cNvPicPr preferRelativeResize="0"/>
          <p:nvPr/>
        </p:nvPicPr>
        <p:blipFill>
          <a:blip r:embed="rId3">
            <a:alphaModFix/>
          </a:blip>
          <a:stretch>
            <a:fillRect/>
          </a:stretch>
        </p:blipFill>
        <p:spPr>
          <a:xfrm>
            <a:off x="6825125" y="52051"/>
            <a:ext cx="536800" cy="511475"/>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graphicFrame>
        <p:nvGraphicFramePr>
          <p:cNvPr id="228" name="Google Shape;228;p29"/>
          <p:cNvGraphicFramePr/>
          <p:nvPr/>
        </p:nvGraphicFramePr>
        <p:xfrm>
          <a:off x="215800" y="585200"/>
          <a:ext cx="3000000" cy="3000000"/>
        </p:xfrm>
        <a:graphic>
          <a:graphicData uri="http://schemas.openxmlformats.org/drawingml/2006/table">
            <a:tbl>
              <a:tblPr>
                <a:noFill/>
                <a:tableStyleId>{21035F73-D990-45C1-934C-06C794E52CDA}</a:tableStyleId>
              </a:tblPr>
              <a:tblGrid>
                <a:gridCol w="2178100"/>
                <a:gridCol w="2178100"/>
                <a:gridCol w="2178100"/>
                <a:gridCol w="2178100"/>
              </a:tblGrid>
              <a:tr h="2237050">
                <a:tc>
                  <a:txBody>
                    <a:bodyPr/>
                    <a:lstStyle/>
                    <a:p>
                      <a:pPr indent="0" lvl="0" marL="0" rtl="0" algn="l">
                        <a:lnSpc>
                          <a:spcPct val="100000"/>
                        </a:lnSpc>
                        <a:spcBef>
                          <a:spcPts val="0"/>
                        </a:spcBef>
                        <a:spcAft>
                          <a:spcPts val="0"/>
                        </a:spcAft>
                        <a:buNone/>
                      </a:pPr>
                      <a:r>
                        <a:t/>
                      </a:r>
                      <a:endParaRPr b="1" sz="1000">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Resilience, courage, endurance and determination  are needed by pupils to learn a language overtime and speak in that language in front of peers</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Celebratory days - French Day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Epiphany</a:t>
                      </a:r>
                      <a:r>
                        <a:rPr b="1" lang="en-GB" sz="900">
                          <a:solidFill>
                            <a:schemeClr val="dk1"/>
                          </a:solidFill>
                          <a:latin typeface="Bellota"/>
                          <a:ea typeface="Bellota"/>
                          <a:cs typeface="Bellota"/>
                          <a:sym typeface="Bellota"/>
                        </a:rPr>
                        <a:t> and Easter in France</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Links with parents/people in local area who can offer MFL  expertise</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t/>
                      </a:r>
                      <a:endParaRPr b="1" sz="1000" u="sng">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0" u="sng">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1000">
                          <a:solidFill>
                            <a:schemeClr val="dk1"/>
                          </a:solidFill>
                          <a:latin typeface="Bellota"/>
                          <a:ea typeface="Bellota"/>
                          <a:cs typeface="Bellota"/>
                          <a:sym typeface="Bellota"/>
                        </a:rPr>
                        <a:t>Opportunities for </a:t>
                      </a:r>
                      <a:r>
                        <a:rPr b="1" lang="en-GB" sz="1000">
                          <a:solidFill>
                            <a:schemeClr val="dk1"/>
                          </a:solidFill>
                          <a:latin typeface="Bellota"/>
                          <a:ea typeface="Bellota"/>
                          <a:cs typeface="Bellota"/>
                          <a:sym typeface="Bellota"/>
                        </a:rPr>
                        <a:t>collaboration</a:t>
                      </a:r>
                      <a:endParaRPr b="1" sz="10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t/>
                      </a:r>
                      <a:endParaRPr b="1" sz="10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2248950">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Extensive opportunities for oracy woven into the curriculum</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Links with </a:t>
                      </a:r>
                      <a:r>
                        <a:rPr b="1" lang="en-GB" sz="900">
                          <a:solidFill>
                            <a:schemeClr val="dk1"/>
                          </a:solidFill>
                          <a:latin typeface="Bellota"/>
                          <a:ea typeface="Bellota"/>
                          <a:cs typeface="Bellota"/>
                          <a:sym typeface="Bellota"/>
                        </a:rPr>
                        <a:t>Geography</a:t>
                      </a:r>
                      <a:r>
                        <a:rPr b="1" lang="en-GB" sz="900">
                          <a:solidFill>
                            <a:schemeClr val="dk1"/>
                          </a:solidFill>
                          <a:latin typeface="Bellota"/>
                          <a:ea typeface="Bellota"/>
                          <a:cs typeface="Bellota"/>
                          <a:sym typeface="Bellota"/>
                        </a:rPr>
                        <a:t> and the world </a:t>
                      </a:r>
                      <a:r>
                        <a:rPr b="1" lang="en-GB" sz="900">
                          <a:solidFill>
                            <a:schemeClr val="dk1"/>
                          </a:solidFill>
                          <a:latin typeface="Bellota"/>
                          <a:ea typeface="Bellota"/>
                          <a:cs typeface="Bellota"/>
                          <a:sym typeface="Bellota"/>
                        </a:rPr>
                        <a:t>around</a:t>
                      </a:r>
                      <a:r>
                        <a:rPr b="1" lang="en-GB" sz="900">
                          <a:solidFill>
                            <a:schemeClr val="dk1"/>
                          </a:solidFill>
                          <a:latin typeface="Bellota"/>
                          <a:ea typeface="Bellota"/>
                          <a:cs typeface="Bellota"/>
                          <a:sym typeface="Bellota"/>
                        </a:rPr>
                        <a:t> us.</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Learning about other cultures and traditions</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Use of </a:t>
                      </a:r>
                      <a:r>
                        <a:rPr b="1" lang="en-GB" sz="900">
                          <a:solidFill>
                            <a:schemeClr val="dk1"/>
                          </a:solidFill>
                          <a:latin typeface="Bellota"/>
                          <a:ea typeface="Bellota"/>
                          <a:cs typeface="Bellota"/>
                          <a:sym typeface="Bellota"/>
                        </a:rPr>
                        <a:t>Vocabulary</a:t>
                      </a:r>
                      <a:r>
                        <a:rPr b="1" lang="en-GB" sz="900">
                          <a:solidFill>
                            <a:schemeClr val="dk1"/>
                          </a:solidFill>
                          <a:latin typeface="Bellota"/>
                          <a:ea typeface="Bellota"/>
                          <a:cs typeface="Bellota"/>
                          <a:sym typeface="Bellota"/>
                        </a:rPr>
                        <a:t> books to </a:t>
                      </a:r>
                      <a:r>
                        <a:rPr b="1" lang="en-GB" sz="900">
                          <a:solidFill>
                            <a:schemeClr val="dk1"/>
                          </a:solidFill>
                          <a:latin typeface="Bellota"/>
                          <a:ea typeface="Bellota"/>
                          <a:cs typeface="Bellota"/>
                          <a:sym typeface="Bellota"/>
                        </a:rPr>
                        <a:t>enhance</a:t>
                      </a:r>
                      <a:r>
                        <a:rPr b="1" lang="en-GB" sz="900">
                          <a:solidFill>
                            <a:schemeClr val="dk1"/>
                          </a:solidFill>
                          <a:latin typeface="Bellota"/>
                          <a:ea typeface="Bellota"/>
                          <a:cs typeface="Bellota"/>
                          <a:sym typeface="Bellota"/>
                        </a:rPr>
                        <a:t> progression of French language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Specialist MFL teacher</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Progression of skills and </a:t>
                      </a:r>
                      <a:r>
                        <a:rPr b="1" lang="en-GB" sz="900">
                          <a:solidFill>
                            <a:schemeClr val="dk1"/>
                          </a:solidFill>
                          <a:latin typeface="Bellota"/>
                          <a:ea typeface="Bellota"/>
                          <a:cs typeface="Bellota"/>
                          <a:sym typeface="Bellota"/>
                        </a:rPr>
                        <a:t>opportunities</a:t>
                      </a:r>
                      <a:r>
                        <a:rPr b="1" lang="en-GB" sz="900">
                          <a:solidFill>
                            <a:schemeClr val="dk1"/>
                          </a:solidFill>
                          <a:latin typeface="Bellota"/>
                          <a:ea typeface="Bellota"/>
                          <a:cs typeface="Bellota"/>
                          <a:sym typeface="Bellota"/>
                        </a:rPr>
                        <a:t> for retrieval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The use of Language Angels for MFL work at home.</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French speaking  encouraged in other parts of the curriculum and school day</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Promotion</a:t>
                      </a:r>
                      <a:r>
                        <a:rPr b="1" lang="en-GB" sz="900">
                          <a:solidFill>
                            <a:schemeClr val="dk1"/>
                          </a:solidFill>
                          <a:latin typeface="Bellota"/>
                          <a:ea typeface="Bellota"/>
                          <a:cs typeface="Bellota"/>
                          <a:sym typeface="Bellota"/>
                        </a:rPr>
                        <a:t> of the desire to travel</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t/>
                      </a:r>
                      <a:endParaRPr b="1" sz="1000" u="sng">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1000">
                          <a:solidFill>
                            <a:schemeClr val="dk1"/>
                          </a:solidFill>
                          <a:latin typeface="Bellota"/>
                          <a:ea typeface="Bellota"/>
                          <a:cs typeface="Bellota"/>
                          <a:sym typeface="Bellota"/>
                        </a:rPr>
                        <a:t>British Values - </a:t>
                      </a:r>
                      <a:r>
                        <a:rPr b="1" lang="en-GB" sz="1000">
                          <a:solidFill>
                            <a:schemeClr val="dk1"/>
                          </a:solidFill>
                          <a:latin typeface="Bellota"/>
                          <a:ea typeface="Bellota"/>
                          <a:cs typeface="Bellota"/>
                          <a:sym typeface="Bellota"/>
                        </a:rPr>
                        <a:t>Tolerance of different cultures and traditions </a:t>
                      </a:r>
                      <a:endParaRPr b="1" sz="10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1000">
                          <a:solidFill>
                            <a:schemeClr val="dk1"/>
                          </a:solidFill>
                          <a:latin typeface="Bellota"/>
                          <a:ea typeface="Bellota"/>
                          <a:cs typeface="Bellota"/>
                          <a:sym typeface="Bellota"/>
                        </a:rPr>
                        <a:t>Global Citizenship </a:t>
                      </a:r>
                      <a:endParaRPr b="1" sz="10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rPr b="1" lang="en-GB" sz="1000">
                          <a:solidFill>
                            <a:schemeClr val="dk1"/>
                          </a:solidFill>
                          <a:latin typeface="Bellota"/>
                          <a:ea typeface="Bellota"/>
                          <a:cs typeface="Bellota"/>
                          <a:sym typeface="Bellota"/>
                        </a:rPr>
                        <a:t>Empathy - recognising the similarities and differences between cultures</a:t>
                      </a:r>
                      <a:endParaRPr b="1" sz="10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bl>
          </a:graphicData>
        </a:graphic>
      </p:graphicFrame>
      <p:sp>
        <p:nvSpPr>
          <p:cNvPr id="229" name="Google Shape;229;p29"/>
          <p:cNvSpPr txBox="1"/>
          <p:nvPr/>
        </p:nvSpPr>
        <p:spPr>
          <a:xfrm>
            <a:off x="215850" y="0"/>
            <a:ext cx="87123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2800">
                <a:solidFill>
                  <a:schemeClr val="dk1"/>
                </a:solidFill>
                <a:latin typeface="Bellota"/>
                <a:ea typeface="Bellota"/>
                <a:cs typeface="Bellota"/>
                <a:sym typeface="Bellota"/>
              </a:rPr>
              <a:t> </a:t>
            </a:r>
            <a:r>
              <a:rPr b="1" lang="en-GB" sz="2800">
                <a:solidFill>
                  <a:schemeClr val="dk1"/>
                </a:solidFill>
                <a:latin typeface="Bellota"/>
                <a:ea typeface="Bellota"/>
                <a:cs typeface="Bellota"/>
                <a:sym typeface="Bellota"/>
              </a:rPr>
              <a:t>The 8 Essentials in MFL</a:t>
            </a:r>
            <a:endParaRPr b="1" sz="2800">
              <a:latin typeface="Bellota"/>
              <a:ea typeface="Bellota"/>
              <a:cs typeface="Bellota"/>
              <a:sym typeface="Bellota"/>
            </a:endParaRPr>
          </a:p>
        </p:txBody>
      </p:sp>
      <p:pic>
        <p:nvPicPr>
          <p:cNvPr id="230" name="Google Shape;230;p29"/>
          <p:cNvPicPr preferRelativeResize="0"/>
          <p:nvPr/>
        </p:nvPicPr>
        <p:blipFill>
          <a:blip r:embed="rId3">
            <a:alphaModFix/>
          </a:blip>
          <a:stretch>
            <a:fillRect/>
          </a:stretch>
        </p:blipFill>
        <p:spPr>
          <a:xfrm>
            <a:off x="6702050" y="61413"/>
            <a:ext cx="327675" cy="492775"/>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graphicFrame>
        <p:nvGraphicFramePr>
          <p:cNvPr id="235" name="Google Shape;235;p30"/>
          <p:cNvGraphicFramePr/>
          <p:nvPr/>
        </p:nvGraphicFramePr>
        <p:xfrm>
          <a:off x="215800" y="585200"/>
          <a:ext cx="3000000" cy="3000000"/>
        </p:xfrm>
        <a:graphic>
          <a:graphicData uri="http://schemas.openxmlformats.org/drawingml/2006/table">
            <a:tbl>
              <a:tblPr>
                <a:noFill/>
                <a:tableStyleId>{21035F73-D990-45C1-934C-06C794E52CDA}</a:tableStyleId>
              </a:tblPr>
              <a:tblGrid>
                <a:gridCol w="2178100"/>
                <a:gridCol w="2178100"/>
                <a:gridCol w="2178100"/>
                <a:gridCol w="2178100"/>
              </a:tblGrid>
              <a:tr h="2212100">
                <a:tc>
                  <a:txBody>
                    <a:bodyPr/>
                    <a:lstStyle/>
                    <a:p>
                      <a:pPr indent="0" lvl="0" marL="0" rtl="0" algn="l">
                        <a:lnSpc>
                          <a:spcPct val="100000"/>
                        </a:lnSpc>
                        <a:spcBef>
                          <a:spcPts val="0"/>
                        </a:spcBef>
                        <a:spcAft>
                          <a:spcPts val="0"/>
                        </a:spcAft>
                        <a:buNone/>
                      </a:pPr>
                      <a:r>
                        <a:t/>
                      </a:r>
                      <a:endParaRPr b="1" sz="1000">
                        <a:latin typeface="Bellota"/>
                        <a:ea typeface="Bellota"/>
                        <a:cs typeface="Bellota"/>
                        <a:sym typeface="Bellota"/>
                      </a:endParaRPr>
                    </a:p>
                    <a:p>
                      <a:pPr indent="0" lvl="0" marL="0" rtl="0" algn="l">
                        <a:spcBef>
                          <a:spcPts val="500"/>
                        </a:spcBef>
                        <a:spcAft>
                          <a:spcPts val="0"/>
                        </a:spcAft>
                        <a:buNone/>
                      </a:pPr>
                      <a:r>
                        <a:t/>
                      </a:r>
                      <a:endParaRPr b="1" sz="10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To ensure that our pupils become digitally literate, respectful online and equipped for the digital future</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rPr b="1" lang="en-GB" sz="900">
                          <a:solidFill>
                            <a:schemeClr val="dk1"/>
                          </a:solidFill>
                          <a:latin typeface="Bellota"/>
                          <a:ea typeface="Bellota"/>
                          <a:cs typeface="Bellota"/>
                          <a:sym typeface="Bellota"/>
                        </a:rPr>
                        <a:t>Opportunities to present and </a:t>
                      </a:r>
                      <a:r>
                        <a:rPr b="1" lang="en-GB" sz="900">
                          <a:solidFill>
                            <a:schemeClr val="dk1"/>
                          </a:solidFill>
                          <a:latin typeface="Bellota"/>
                          <a:ea typeface="Bellota"/>
                          <a:cs typeface="Bellota"/>
                          <a:sym typeface="Bellota"/>
                        </a:rPr>
                        <a:t>enhance</a:t>
                      </a:r>
                      <a:r>
                        <a:rPr b="1" lang="en-GB" sz="900">
                          <a:solidFill>
                            <a:schemeClr val="dk1"/>
                          </a:solidFill>
                          <a:latin typeface="Bellota"/>
                          <a:ea typeface="Bellota"/>
                          <a:cs typeface="Bellota"/>
                          <a:sym typeface="Bellota"/>
                        </a:rPr>
                        <a:t> speaking and listening </a:t>
                      </a:r>
                      <a:r>
                        <a:rPr b="1" lang="en-GB" sz="900">
                          <a:solidFill>
                            <a:schemeClr val="dk1"/>
                          </a:solidFill>
                          <a:latin typeface="Bellota"/>
                          <a:ea typeface="Bellota"/>
                          <a:cs typeface="Bellota"/>
                          <a:sym typeface="Bellota"/>
                        </a:rPr>
                        <a:t>through</a:t>
                      </a:r>
                      <a:r>
                        <a:rPr b="1" lang="en-GB" sz="900">
                          <a:solidFill>
                            <a:schemeClr val="dk1"/>
                          </a:solidFill>
                          <a:latin typeface="Bellota"/>
                          <a:ea typeface="Bellota"/>
                          <a:cs typeface="Bellota"/>
                          <a:sym typeface="Bellota"/>
                        </a:rPr>
                        <a:t> </a:t>
                      </a:r>
                      <a:r>
                        <a:rPr b="1" lang="en-GB" sz="900">
                          <a:solidFill>
                            <a:schemeClr val="dk1"/>
                          </a:solidFill>
                          <a:latin typeface="Bellota"/>
                          <a:ea typeface="Bellota"/>
                          <a:cs typeface="Bellota"/>
                          <a:sym typeface="Bellota"/>
                        </a:rPr>
                        <a:t>computing</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Links with parents/people in local area who can offer computing expertise</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Links</a:t>
                      </a:r>
                      <a:r>
                        <a:rPr b="1" lang="en-GB" sz="900">
                          <a:solidFill>
                            <a:schemeClr val="dk1"/>
                          </a:solidFill>
                          <a:latin typeface="Bellota"/>
                          <a:ea typeface="Bellota"/>
                          <a:cs typeface="Bellota"/>
                          <a:sym typeface="Bellota"/>
                        </a:rPr>
                        <a:t> with computer based careers, preparing children for the </a:t>
                      </a:r>
                      <a:r>
                        <a:rPr b="1" lang="en-GB" sz="900">
                          <a:solidFill>
                            <a:schemeClr val="dk1"/>
                          </a:solidFill>
                          <a:latin typeface="Bellota"/>
                          <a:ea typeface="Bellota"/>
                          <a:cs typeface="Bellota"/>
                          <a:sym typeface="Bellota"/>
                        </a:rPr>
                        <a:t>world</a:t>
                      </a:r>
                      <a:r>
                        <a:rPr b="1" lang="en-GB" sz="900">
                          <a:solidFill>
                            <a:schemeClr val="dk1"/>
                          </a:solidFill>
                          <a:latin typeface="Bellota"/>
                          <a:ea typeface="Bellota"/>
                          <a:cs typeface="Bellota"/>
                          <a:sym typeface="Bellota"/>
                        </a:rPr>
                        <a:t> of work and digital careers</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Parental </a:t>
                      </a:r>
                      <a:r>
                        <a:rPr b="1" lang="en-GB" sz="900">
                          <a:solidFill>
                            <a:schemeClr val="dk1"/>
                          </a:solidFill>
                          <a:latin typeface="Bellota"/>
                          <a:ea typeface="Bellota"/>
                          <a:cs typeface="Bellota"/>
                          <a:sym typeface="Bellota"/>
                        </a:rPr>
                        <a:t>involvement</a:t>
                      </a:r>
                      <a:r>
                        <a:rPr b="1" lang="en-GB" sz="900">
                          <a:solidFill>
                            <a:schemeClr val="dk1"/>
                          </a:solidFill>
                          <a:latin typeface="Bellota"/>
                          <a:ea typeface="Bellota"/>
                          <a:cs typeface="Bellota"/>
                          <a:sym typeface="Bellota"/>
                        </a:rPr>
                        <a:t> in ‘Be internet Legends Day’</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t/>
                      </a:r>
                      <a:endParaRPr b="1" sz="1000" u="sng">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Opportunities for collaboration</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Use of Google Drive to share and store </a:t>
                      </a:r>
                      <a:r>
                        <a:rPr b="1" lang="en-GB" sz="900">
                          <a:solidFill>
                            <a:schemeClr val="dk1"/>
                          </a:solidFill>
                          <a:latin typeface="Bellota"/>
                          <a:ea typeface="Bellota"/>
                          <a:cs typeface="Bellota"/>
                          <a:sym typeface="Bellota"/>
                        </a:rPr>
                        <a:t>evidence</a:t>
                      </a:r>
                      <a:r>
                        <a:rPr b="1" lang="en-GB" sz="900">
                          <a:solidFill>
                            <a:schemeClr val="dk1"/>
                          </a:solidFill>
                          <a:latin typeface="Bellota"/>
                          <a:ea typeface="Bellota"/>
                          <a:cs typeface="Bellota"/>
                          <a:sym typeface="Bellota"/>
                        </a:rPr>
                        <a:t>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t/>
                      </a:r>
                      <a:endParaRPr b="1" sz="10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t/>
                      </a:r>
                      <a:endParaRPr b="1" sz="10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2288925">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800">
                          <a:solidFill>
                            <a:schemeClr val="dk1"/>
                          </a:solidFill>
                          <a:latin typeface="Bellota"/>
                          <a:ea typeface="Bellota"/>
                          <a:cs typeface="Bellota"/>
                          <a:sym typeface="Bellota"/>
                        </a:rPr>
                        <a:t>Approach to teaching and learning using open-ended tasks aimed to </a:t>
                      </a:r>
                      <a:r>
                        <a:rPr b="1" lang="en-GB" sz="800">
                          <a:solidFill>
                            <a:schemeClr val="dk1"/>
                          </a:solidFill>
                          <a:latin typeface="Bellota"/>
                          <a:ea typeface="Bellota"/>
                          <a:cs typeface="Bellota"/>
                          <a:sym typeface="Bellota"/>
                        </a:rPr>
                        <a:t>encourage</a:t>
                      </a:r>
                      <a:r>
                        <a:rPr b="1" lang="en-GB" sz="800">
                          <a:solidFill>
                            <a:schemeClr val="dk1"/>
                          </a:solidFill>
                          <a:latin typeface="Bellota"/>
                          <a:ea typeface="Bellota"/>
                          <a:cs typeface="Bellota"/>
                          <a:sym typeface="Bellota"/>
                        </a:rPr>
                        <a:t> </a:t>
                      </a:r>
                      <a:r>
                        <a:rPr b="1" lang="en-GB" sz="800">
                          <a:solidFill>
                            <a:schemeClr val="dk1"/>
                          </a:solidFill>
                          <a:latin typeface="Bellota"/>
                          <a:ea typeface="Bellota"/>
                          <a:cs typeface="Bellota"/>
                          <a:sym typeface="Bellota"/>
                        </a:rPr>
                        <a:t>reliance</a:t>
                      </a:r>
                      <a:r>
                        <a:rPr b="1" lang="en-GB" sz="800">
                          <a:solidFill>
                            <a:schemeClr val="dk1"/>
                          </a:solidFill>
                          <a:latin typeface="Bellota"/>
                          <a:ea typeface="Bellota"/>
                          <a:cs typeface="Bellota"/>
                          <a:sym typeface="Bellota"/>
                        </a:rPr>
                        <a:t> and </a:t>
                      </a:r>
                      <a:r>
                        <a:rPr b="1" lang="en-GB" sz="800">
                          <a:solidFill>
                            <a:schemeClr val="dk1"/>
                          </a:solidFill>
                          <a:latin typeface="Bellota"/>
                          <a:ea typeface="Bellota"/>
                          <a:cs typeface="Bellota"/>
                          <a:sym typeface="Bellota"/>
                        </a:rPr>
                        <a:t>perseverance</a:t>
                      </a:r>
                      <a:r>
                        <a:rPr b="1" lang="en-GB" sz="800">
                          <a:solidFill>
                            <a:schemeClr val="dk1"/>
                          </a:solidFill>
                          <a:latin typeface="Bellota"/>
                          <a:ea typeface="Bellota"/>
                          <a:cs typeface="Bellota"/>
                          <a:sym typeface="Bellota"/>
                        </a:rPr>
                        <a:t> </a:t>
                      </a:r>
                      <a:endParaRPr b="1" sz="800">
                        <a:solidFill>
                          <a:schemeClr val="dk1"/>
                        </a:solidFill>
                        <a:latin typeface="Bellota"/>
                        <a:ea typeface="Bellota"/>
                        <a:cs typeface="Bellota"/>
                        <a:sym typeface="Bellota"/>
                      </a:endParaRPr>
                    </a:p>
                    <a:p>
                      <a:pPr indent="0" lvl="0" marL="0" rtl="0" algn="l">
                        <a:spcBef>
                          <a:spcPts val="500"/>
                        </a:spcBef>
                        <a:spcAft>
                          <a:spcPts val="0"/>
                        </a:spcAft>
                        <a:buNone/>
                      </a:pPr>
                      <a:r>
                        <a:rPr b="1" lang="en-GB" sz="800">
                          <a:solidFill>
                            <a:schemeClr val="dk1"/>
                          </a:solidFill>
                          <a:latin typeface="Bellota"/>
                          <a:ea typeface="Bellota"/>
                          <a:cs typeface="Bellota"/>
                          <a:sym typeface="Bellota"/>
                        </a:rPr>
                        <a:t>Clear development of key concepts </a:t>
                      </a:r>
                      <a:r>
                        <a:rPr b="1" lang="en-GB" sz="800">
                          <a:solidFill>
                            <a:schemeClr val="dk1"/>
                          </a:solidFill>
                          <a:latin typeface="Bellota"/>
                          <a:ea typeface="Bellota"/>
                          <a:cs typeface="Bellota"/>
                          <a:sym typeface="Bellota"/>
                        </a:rPr>
                        <a:t>such</a:t>
                      </a:r>
                      <a:r>
                        <a:rPr b="1" lang="en-GB" sz="800">
                          <a:solidFill>
                            <a:schemeClr val="dk1"/>
                          </a:solidFill>
                          <a:latin typeface="Bellota"/>
                          <a:ea typeface="Bellota"/>
                          <a:cs typeface="Bellota"/>
                          <a:sym typeface="Bellota"/>
                        </a:rPr>
                        <a:t> as debugging, ensuring progression of the </a:t>
                      </a:r>
                      <a:r>
                        <a:rPr b="1" lang="en-GB" sz="800">
                          <a:solidFill>
                            <a:schemeClr val="dk1"/>
                          </a:solidFill>
                          <a:latin typeface="Bellota"/>
                          <a:ea typeface="Bellota"/>
                          <a:cs typeface="Bellota"/>
                          <a:sym typeface="Bellota"/>
                        </a:rPr>
                        <a:t>concepts</a:t>
                      </a:r>
                      <a:r>
                        <a:rPr b="1" lang="en-GB" sz="800">
                          <a:solidFill>
                            <a:schemeClr val="dk1"/>
                          </a:solidFill>
                          <a:latin typeface="Bellota"/>
                          <a:ea typeface="Bellota"/>
                          <a:cs typeface="Bellota"/>
                          <a:sym typeface="Bellota"/>
                        </a:rPr>
                        <a:t> </a:t>
                      </a:r>
                      <a:endParaRPr b="1" sz="800">
                        <a:solidFill>
                          <a:schemeClr val="dk1"/>
                        </a:solidFill>
                        <a:latin typeface="Bellota"/>
                        <a:ea typeface="Bellota"/>
                        <a:cs typeface="Bellota"/>
                        <a:sym typeface="Bellota"/>
                      </a:endParaRPr>
                    </a:p>
                    <a:p>
                      <a:pPr indent="0" lvl="0" marL="0" rtl="0" algn="l">
                        <a:spcBef>
                          <a:spcPts val="500"/>
                        </a:spcBef>
                        <a:spcAft>
                          <a:spcPts val="0"/>
                        </a:spcAft>
                        <a:buNone/>
                      </a:pPr>
                      <a:r>
                        <a:t/>
                      </a:r>
                      <a:endParaRPr b="1" sz="800">
                        <a:solidFill>
                          <a:schemeClr val="dk1"/>
                        </a:solidFill>
                        <a:latin typeface="Bellota"/>
                        <a:ea typeface="Bellota"/>
                        <a:cs typeface="Bellota"/>
                        <a:sym typeface="Bellota"/>
                      </a:endParaRPr>
                    </a:p>
                    <a:p>
                      <a:pPr indent="0" lvl="0" marL="0" rtl="0" algn="l">
                        <a:spcBef>
                          <a:spcPts val="500"/>
                        </a:spcBef>
                        <a:spcAft>
                          <a:spcPts val="0"/>
                        </a:spcAft>
                        <a:buNone/>
                      </a:pPr>
                      <a:r>
                        <a:rPr b="1" lang="en-GB" sz="800">
                          <a:solidFill>
                            <a:schemeClr val="dk1"/>
                          </a:solidFill>
                          <a:latin typeface="Bellota"/>
                          <a:ea typeface="Bellota"/>
                          <a:cs typeface="Bellota"/>
                          <a:sym typeface="Bellota"/>
                        </a:rPr>
                        <a:t>Development</a:t>
                      </a:r>
                      <a:r>
                        <a:rPr b="1" lang="en-GB" sz="800">
                          <a:solidFill>
                            <a:schemeClr val="dk1"/>
                          </a:solidFill>
                          <a:latin typeface="Bellota"/>
                          <a:ea typeface="Bellota"/>
                          <a:cs typeface="Bellota"/>
                          <a:sym typeface="Bellota"/>
                        </a:rPr>
                        <a:t> of computing skills such as typing and presentation</a:t>
                      </a:r>
                      <a:endParaRPr b="1" sz="800">
                        <a:solidFill>
                          <a:schemeClr val="dk1"/>
                        </a:solidFill>
                        <a:latin typeface="Bellota"/>
                        <a:ea typeface="Bellota"/>
                        <a:cs typeface="Bellota"/>
                        <a:sym typeface="Bellota"/>
                      </a:endParaRPr>
                    </a:p>
                    <a:p>
                      <a:pPr indent="0" lvl="0" marL="0" rtl="0" algn="l">
                        <a:spcBef>
                          <a:spcPts val="500"/>
                        </a:spcBef>
                        <a:spcAft>
                          <a:spcPts val="500"/>
                        </a:spcAft>
                        <a:buNone/>
                      </a:pPr>
                      <a:r>
                        <a:rPr b="1" lang="en-GB" sz="800">
                          <a:solidFill>
                            <a:schemeClr val="dk1"/>
                          </a:solidFill>
                          <a:latin typeface="Bellota"/>
                          <a:ea typeface="Bellota"/>
                          <a:cs typeface="Bellota"/>
                          <a:sym typeface="Bellota"/>
                        </a:rPr>
                        <a:t>To show care and </a:t>
                      </a:r>
                      <a:r>
                        <a:rPr b="1" lang="en-GB" sz="800">
                          <a:solidFill>
                            <a:schemeClr val="dk1"/>
                          </a:solidFill>
                          <a:latin typeface="Bellota"/>
                          <a:ea typeface="Bellota"/>
                          <a:cs typeface="Bellota"/>
                          <a:sym typeface="Bellota"/>
                        </a:rPr>
                        <a:t>respect</a:t>
                      </a:r>
                      <a:r>
                        <a:rPr b="1" lang="en-GB" sz="800">
                          <a:solidFill>
                            <a:schemeClr val="dk1"/>
                          </a:solidFill>
                          <a:latin typeface="Bellota"/>
                          <a:ea typeface="Bellota"/>
                          <a:cs typeface="Bellota"/>
                          <a:sym typeface="Bellota"/>
                        </a:rPr>
                        <a:t> to others online</a:t>
                      </a:r>
                      <a:endParaRPr b="1" sz="8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Safer Internet Awareness Day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Progression of skills and opportunities for retrieval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t/>
                      </a:r>
                      <a:endParaRPr b="1" sz="10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10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t/>
                      </a:r>
                      <a:endParaRPr b="1" sz="1000" u="sng">
                        <a:latin typeface="Bellota"/>
                        <a:ea typeface="Bellota"/>
                        <a:cs typeface="Bellota"/>
                        <a:sym typeface="Bellota"/>
                      </a:endParaRPr>
                    </a:p>
                    <a:p>
                      <a:pPr indent="0" lvl="0" marL="0" rtl="0" algn="l">
                        <a:spcBef>
                          <a:spcPts val="500"/>
                        </a:spcBef>
                        <a:spcAft>
                          <a:spcPts val="0"/>
                        </a:spcAft>
                        <a:buNone/>
                      </a:pPr>
                      <a:r>
                        <a:rPr b="1" lang="en-GB" sz="900">
                          <a:latin typeface="Bellota"/>
                          <a:ea typeface="Bellota"/>
                          <a:cs typeface="Bellota"/>
                          <a:sym typeface="Bellota"/>
                        </a:rPr>
                        <a:t>Use of Teach </a:t>
                      </a:r>
                      <a:r>
                        <a:rPr b="1" lang="en-GB" sz="900">
                          <a:latin typeface="Bellota"/>
                          <a:ea typeface="Bellota"/>
                          <a:cs typeface="Bellota"/>
                          <a:sym typeface="Bellota"/>
                        </a:rPr>
                        <a:t>Computing</a:t>
                      </a:r>
                      <a:r>
                        <a:rPr b="1" lang="en-GB" sz="900">
                          <a:latin typeface="Bellota"/>
                          <a:ea typeface="Bellota"/>
                          <a:cs typeface="Bellota"/>
                          <a:sym typeface="Bellota"/>
                        </a:rPr>
                        <a:t> Scheme to support the </a:t>
                      </a:r>
                      <a:r>
                        <a:rPr b="1" lang="en-GB" sz="900">
                          <a:latin typeface="Bellota"/>
                          <a:ea typeface="Bellota"/>
                          <a:cs typeface="Bellota"/>
                          <a:sym typeface="Bellota"/>
                        </a:rPr>
                        <a:t>delivery of Computing </a:t>
                      </a:r>
                      <a:endParaRPr b="1" sz="900">
                        <a:latin typeface="Bellota"/>
                        <a:ea typeface="Bellota"/>
                        <a:cs typeface="Bellota"/>
                        <a:sym typeface="Bellota"/>
                      </a:endParaRPr>
                    </a:p>
                    <a:p>
                      <a:pPr indent="0" lvl="0" marL="0" rtl="0" algn="l">
                        <a:spcBef>
                          <a:spcPts val="500"/>
                        </a:spcBef>
                        <a:spcAft>
                          <a:spcPts val="0"/>
                        </a:spcAft>
                        <a:buNone/>
                      </a:pPr>
                      <a:r>
                        <a:t/>
                      </a:r>
                      <a:endParaRPr b="1" sz="900">
                        <a:solidFill>
                          <a:schemeClr val="dk1"/>
                        </a:solidFill>
                        <a:latin typeface="Bellota"/>
                        <a:ea typeface="Bellota"/>
                        <a:cs typeface="Bellota"/>
                        <a:sym typeface="Bellota"/>
                      </a:endParaRPr>
                    </a:p>
                    <a:p>
                      <a:pPr indent="0" lvl="0" marL="0" rtl="0" algn="l">
                        <a:spcBef>
                          <a:spcPts val="500"/>
                        </a:spcBef>
                        <a:spcAft>
                          <a:spcPts val="0"/>
                        </a:spcAft>
                        <a:buNone/>
                      </a:pPr>
                      <a:r>
                        <a:rPr b="1" lang="en-GB" sz="900">
                          <a:solidFill>
                            <a:schemeClr val="dk1"/>
                          </a:solidFill>
                          <a:latin typeface="Bellota"/>
                          <a:ea typeface="Bellota"/>
                          <a:cs typeface="Bellota"/>
                          <a:sym typeface="Bellota"/>
                        </a:rPr>
                        <a:t>Links with other curriculum areas - using paint tools in Art, English and </a:t>
                      </a:r>
                      <a:r>
                        <a:rPr b="1" lang="en-GB" sz="900">
                          <a:solidFill>
                            <a:schemeClr val="dk1"/>
                          </a:solidFill>
                          <a:latin typeface="Bellota"/>
                          <a:ea typeface="Bellota"/>
                          <a:cs typeface="Bellota"/>
                          <a:sym typeface="Bellota"/>
                        </a:rPr>
                        <a:t>word processing</a:t>
                      </a:r>
                      <a:endParaRPr b="1" sz="900">
                        <a:solidFill>
                          <a:schemeClr val="dk1"/>
                        </a:solidFill>
                        <a:latin typeface="Bellota"/>
                        <a:ea typeface="Bellota"/>
                        <a:cs typeface="Bellota"/>
                        <a:sym typeface="Bellota"/>
                      </a:endParaRPr>
                    </a:p>
                    <a:p>
                      <a:pPr indent="0" lvl="0" marL="0" rtl="0" algn="l">
                        <a:spcBef>
                          <a:spcPts val="500"/>
                        </a:spcBef>
                        <a:spcAft>
                          <a:spcPts val="500"/>
                        </a:spcAft>
                        <a:buNone/>
                      </a:pPr>
                      <a:r>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t/>
                      </a:r>
                      <a:endParaRPr b="1" sz="1000" u="sng">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British Values - Rule of law, Mutual Respect, Individual Liberty </a:t>
                      </a:r>
                      <a:endParaRPr b="1" sz="900">
                        <a:solidFill>
                          <a:schemeClr val="dk1"/>
                        </a:solidFill>
                        <a:latin typeface="Bellota"/>
                        <a:ea typeface="Bellota"/>
                        <a:cs typeface="Bellota"/>
                        <a:sym typeface="Bellota"/>
                      </a:endParaRPr>
                    </a:p>
                    <a:p>
                      <a:pPr indent="0" lvl="0" marL="0" rtl="0" algn="l">
                        <a:spcBef>
                          <a:spcPts val="500"/>
                        </a:spcBef>
                        <a:spcAft>
                          <a:spcPts val="0"/>
                        </a:spcAft>
                        <a:buClr>
                          <a:schemeClr val="dk1"/>
                        </a:buClr>
                        <a:buSzPts val="1100"/>
                        <a:buFont typeface="Arial"/>
                        <a:buNone/>
                      </a:pPr>
                      <a:r>
                        <a:rPr b="1" lang="en-GB" sz="900">
                          <a:solidFill>
                            <a:schemeClr val="dk1"/>
                          </a:solidFill>
                          <a:latin typeface="Bellota"/>
                          <a:ea typeface="Bellota"/>
                          <a:cs typeface="Bellota"/>
                          <a:sym typeface="Bellota"/>
                        </a:rPr>
                        <a:t>Consideration of </a:t>
                      </a:r>
                      <a:r>
                        <a:rPr b="1" lang="en-GB" sz="900">
                          <a:solidFill>
                            <a:schemeClr val="dk1"/>
                          </a:solidFill>
                          <a:latin typeface="Bellota"/>
                          <a:ea typeface="Bellota"/>
                          <a:cs typeface="Bellota"/>
                          <a:sym typeface="Bellota"/>
                        </a:rPr>
                        <a:t>opportunities</a:t>
                      </a:r>
                      <a:r>
                        <a:rPr b="1" lang="en-GB" sz="900">
                          <a:solidFill>
                            <a:schemeClr val="dk1"/>
                          </a:solidFill>
                          <a:latin typeface="Bellota"/>
                          <a:ea typeface="Bellota"/>
                          <a:cs typeface="Bellota"/>
                          <a:sym typeface="Bellota"/>
                        </a:rPr>
                        <a:t> to use modern technology to assist us in </a:t>
                      </a:r>
                      <a:r>
                        <a:rPr b="1" lang="en-GB" sz="900">
                          <a:solidFill>
                            <a:schemeClr val="dk1"/>
                          </a:solidFill>
                          <a:latin typeface="Bellota"/>
                          <a:ea typeface="Bellota"/>
                          <a:cs typeface="Bellota"/>
                          <a:sym typeface="Bellota"/>
                        </a:rPr>
                        <a:t>maintaining</a:t>
                      </a:r>
                      <a:r>
                        <a:rPr b="1" lang="en-GB" sz="900">
                          <a:solidFill>
                            <a:schemeClr val="dk1"/>
                          </a:solidFill>
                          <a:latin typeface="Bellota"/>
                          <a:ea typeface="Bellota"/>
                          <a:cs typeface="Bellota"/>
                          <a:sym typeface="Bellota"/>
                        </a:rPr>
                        <a:t> our </a:t>
                      </a:r>
                      <a:r>
                        <a:rPr b="1" lang="en-GB" sz="900">
                          <a:solidFill>
                            <a:schemeClr val="dk1"/>
                          </a:solidFill>
                          <a:latin typeface="Bellota"/>
                          <a:ea typeface="Bellota"/>
                          <a:cs typeface="Bellota"/>
                          <a:sym typeface="Bellota"/>
                        </a:rPr>
                        <a:t>physical</a:t>
                      </a:r>
                      <a:r>
                        <a:rPr b="1" lang="en-GB" sz="900">
                          <a:solidFill>
                            <a:schemeClr val="dk1"/>
                          </a:solidFill>
                          <a:latin typeface="Bellota"/>
                          <a:ea typeface="Bellota"/>
                          <a:cs typeface="Bellota"/>
                          <a:sym typeface="Bellota"/>
                        </a:rPr>
                        <a:t> and mental health </a:t>
                      </a:r>
                      <a:endParaRPr b="1" sz="900">
                        <a:solidFill>
                          <a:schemeClr val="dk1"/>
                        </a:solidFill>
                        <a:latin typeface="Bellota"/>
                        <a:ea typeface="Bellota"/>
                        <a:cs typeface="Bellota"/>
                        <a:sym typeface="Bellota"/>
                      </a:endParaRPr>
                    </a:p>
                    <a:p>
                      <a:pPr indent="0" lvl="0" marL="0" rtl="0" algn="l">
                        <a:spcBef>
                          <a:spcPts val="500"/>
                        </a:spcBef>
                        <a:spcAft>
                          <a:spcPts val="500"/>
                        </a:spcAft>
                        <a:buClr>
                          <a:schemeClr val="dk1"/>
                        </a:buClr>
                        <a:buSzPts val="1100"/>
                        <a:buFont typeface="Arial"/>
                        <a:buNone/>
                      </a:pPr>
                      <a:r>
                        <a:rPr b="1" lang="en-GB" sz="900">
                          <a:solidFill>
                            <a:schemeClr val="dk1"/>
                          </a:solidFill>
                          <a:latin typeface="Bellota"/>
                          <a:ea typeface="Bellota"/>
                          <a:cs typeface="Bellota"/>
                          <a:sym typeface="Bellota"/>
                        </a:rPr>
                        <a:t>Being digitally responsible and setting a good example when online</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bl>
          </a:graphicData>
        </a:graphic>
      </p:graphicFrame>
      <p:sp>
        <p:nvSpPr>
          <p:cNvPr id="236" name="Google Shape;236;p30"/>
          <p:cNvSpPr txBox="1"/>
          <p:nvPr/>
        </p:nvSpPr>
        <p:spPr>
          <a:xfrm>
            <a:off x="215850" y="0"/>
            <a:ext cx="87123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2800">
                <a:solidFill>
                  <a:schemeClr val="dk1"/>
                </a:solidFill>
                <a:latin typeface="Bellota"/>
                <a:ea typeface="Bellota"/>
                <a:cs typeface="Bellota"/>
                <a:sym typeface="Bellota"/>
              </a:rPr>
              <a:t> </a:t>
            </a:r>
            <a:r>
              <a:rPr b="1" lang="en-GB" sz="2800">
                <a:solidFill>
                  <a:schemeClr val="dk1"/>
                </a:solidFill>
                <a:latin typeface="Bellota"/>
                <a:ea typeface="Bellota"/>
                <a:cs typeface="Bellota"/>
                <a:sym typeface="Bellota"/>
              </a:rPr>
              <a:t>The 8 Essentials in Computing</a:t>
            </a:r>
            <a:endParaRPr b="1" sz="2800">
              <a:latin typeface="Bellota"/>
              <a:ea typeface="Bellota"/>
              <a:cs typeface="Bellota"/>
              <a:sym typeface="Bellota"/>
            </a:endParaRPr>
          </a:p>
        </p:txBody>
      </p:sp>
      <p:pic>
        <p:nvPicPr>
          <p:cNvPr id="237" name="Google Shape;237;p30"/>
          <p:cNvPicPr preferRelativeResize="0"/>
          <p:nvPr/>
        </p:nvPicPr>
        <p:blipFill>
          <a:blip r:embed="rId3">
            <a:alphaModFix/>
          </a:blip>
          <a:stretch>
            <a:fillRect/>
          </a:stretch>
        </p:blipFill>
        <p:spPr>
          <a:xfrm>
            <a:off x="7198050" y="62100"/>
            <a:ext cx="506750" cy="491400"/>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graphicFrame>
        <p:nvGraphicFramePr>
          <p:cNvPr id="242" name="Google Shape;242;p31"/>
          <p:cNvGraphicFramePr/>
          <p:nvPr/>
        </p:nvGraphicFramePr>
        <p:xfrm>
          <a:off x="215800" y="585200"/>
          <a:ext cx="3000000" cy="3000000"/>
        </p:xfrm>
        <a:graphic>
          <a:graphicData uri="http://schemas.openxmlformats.org/drawingml/2006/table">
            <a:tbl>
              <a:tblPr>
                <a:noFill/>
                <a:tableStyleId>{21035F73-D990-45C1-934C-06C794E52CDA}</a:tableStyleId>
              </a:tblPr>
              <a:tblGrid>
                <a:gridCol w="2178100"/>
                <a:gridCol w="2178100"/>
                <a:gridCol w="2178100"/>
                <a:gridCol w="2178100"/>
              </a:tblGrid>
              <a:tr h="2095000">
                <a:tc>
                  <a:txBody>
                    <a:bodyPr/>
                    <a:lstStyle/>
                    <a:p>
                      <a:pPr indent="0" lvl="0" marL="0" rtl="0" algn="l">
                        <a:lnSpc>
                          <a:spcPct val="100000"/>
                        </a:lnSpc>
                        <a:spcBef>
                          <a:spcPts val="0"/>
                        </a:spcBef>
                        <a:spcAft>
                          <a:spcPts val="0"/>
                        </a:spcAft>
                        <a:buNone/>
                      </a:pPr>
                      <a:r>
                        <a:t/>
                      </a:r>
                      <a:endParaRPr b="1" sz="1000">
                        <a:latin typeface="Bellota"/>
                        <a:ea typeface="Bellota"/>
                        <a:cs typeface="Bellota"/>
                        <a:sym typeface="Bellota"/>
                      </a:endParaRPr>
                    </a:p>
                    <a:p>
                      <a:pPr indent="0" lvl="0" marL="0" rtl="0" algn="l">
                        <a:lnSpc>
                          <a:spcPct val="115000"/>
                        </a:lnSpc>
                        <a:spcBef>
                          <a:spcPts val="1200"/>
                        </a:spcBef>
                        <a:spcAft>
                          <a:spcPts val="1200"/>
                        </a:spcAft>
                        <a:buNone/>
                      </a:pPr>
                      <a:r>
                        <a:rPr b="1" lang="en-GB" sz="800">
                          <a:solidFill>
                            <a:schemeClr val="dk1"/>
                          </a:solidFill>
                          <a:latin typeface="Bellota"/>
                          <a:ea typeface="Bellota"/>
                          <a:cs typeface="Bellota"/>
                          <a:sym typeface="Bellota"/>
                        </a:rPr>
                        <a:t>Pupils are given regular opportunities to explore and apply core Christian values such as kindness, forgiveness and respect within their everyday lives. Through discussion, reflection and real-life scenarios, they begin to understand how these values shape behaviour and relationships.</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900">
                        <a:solidFill>
                          <a:schemeClr val="dk1"/>
                        </a:solidFill>
                        <a:latin typeface="Bellota"/>
                        <a:ea typeface="Bellota"/>
                        <a:cs typeface="Bellota"/>
                        <a:sym typeface="Bellota"/>
                      </a:endParaRPr>
                    </a:p>
                    <a:p>
                      <a:pPr indent="0" lvl="0" marL="0" rtl="0" algn="l">
                        <a:lnSpc>
                          <a:spcPct val="115000"/>
                        </a:lnSpc>
                        <a:spcBef>
                          <a:spcPts val="1200"/>
                        </a:spcBef>
                        <a:spcAft>
                          <a:spcPts val="0"/>
                        </a:spcAft>
                        <a:buNone/>
                      </a:pPr>
                      <a:r>
                        <a:rPr lang="en-GB" sz="700">
                          <a:solidFill>
                            <a:schemeClr val="dk1"/>
                          </a:solidFill>
                          <a:latin typeface="Bellota"/>
                          <a:ea typeface="Bellota"/>
                          <a:cs typeface="Bellota"/>
                          <a:sym typeface="Bellota"/>
                        </a:rPr>
                        <a:t>Through structured discussions and reflection, children  learn to listen respectfully and consider different viewpoints.</a:t>
                      </a:r>
                      <a:endParaRPr sz="700">
                        <a:solidFill>
                          <a:schemeClr val="dk1"/>
                        </a:solidFill>
                        <a:latin typeface="Bellota"/>
                        <a:ea typeface="Bellota"/>
                        <a:cs typeface="Bellota"/>
                        <a:sym typeface="Bellota"/>
                      </a:endParaRPr>
                    </a:p>
                    <a:p>
                      <a:pPr indent="0" lvl="0" marL="0" rtl="0" algn="l">
                        <a:lnSpc>
                          <a:spcPct val="115000"/>
                        </a:lnSpc>
                        <a:spcBef>
                          <a:spcPts val="1200"/>
                        </a:spcBef>
                        <a:spcAft>
                          <a:spcPts val="1200"/>
                        </a:spcAft>
                        <a:buNone/>
                      </a:pPr>
                      <a:r>
                        <a:rPr lang="en-GB" sz="700">
                          <a:solidFill>
                            <a:schemeClr val="dk1"/>
                          </a:solidFill>
                          <a:latin typeface="Bellota"/>
                          <a:ea typeface="Bellota"/>
                          <a:cs typeface="Bellota"/>
                          <a:sym typeface="Bellota"/>
                        </a:rPr>
                        <a:t>Teaching progressively develops communication skills, enabling pupils to articulate their ideas clearly, ask questions and engage in meaningful dialogue. Assessment for learning is embedded through observation, questioning and pupil voice, allowing staff to respond to pupils’ understanding and guide discussions sensitively and effectively. </a:t>
                      </a:r>
                      <a:endParaRPr sz="7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b="1" sz="1000" u="sng">
                        <a:latin typeface="Bellota"/>
                        <a:ea typeface="Bellota"/>
                        <a:cs typeface="Bellota"/>
                        <a:sym typeface="Bellota"/>
                      </a:endParaRPr>
                    </a:p>
                    <a:p>
                      <a:pPr indent="0" lvl="0" marL="0" rtl="0" algn="l">
                        <a:lnSpc>
                          <a:spcPct val="115000"/>
                        </a:lnSpc>
                        <a:spcBef>
                          <a:spcPts val="1200"/>
                        </a:spcBef>
                        <a:spcAft>
                          <a:spcPts val="0"/>
                        </a:spcAft>
                        <a:buNone/>
                      </a:pPr>
                      <a:r>
                        <a:rPr b="1" lang="en-GB" sz="700">
                          <a:solidFill>
                            <a:schemeClr val="dk1"/>
                          </a:solidFill>
                          <a:latin typeface="Bellota"/>
                          <a:ea typeface="Bellota"/>
                          <a:cs typeface="Bellota"/>
                          <a:sym typeface="Bellota"/>
                        </a:rPr>
                        <a:t>Learning promotes a strong sense of belonging. As part of a global network of Edmund Rice schools, pupils are encouraged to recognise their place within an international community.</a:t>
                      </a:r>
                      <a:endParaRPr b="1" sz="700">
                        <a:solidFill>
                          <a:schemeClr val="dk1"/>
                        </a:solidFill>
                        <a:latin typeface="Bellota"/>
                        <a:ea typeface="Bellota"/>
                        <a:cs typeface="Bellota"/>
                        <a:sym typeface="Bellota"/>
                      </a:endParaRPr>
                    </a:p>
                    <a:p>
                      <a:pPr indent="0" lvl="0" marL="0" rtl="0" algn="l">
                        <a:lnSpc>
                          <a:spcPct val="115000"/>
                        </a:lnSpc>
                        <a:spcBef>
                          <a:spcPts val="1200"/>
                        </a:spcBef>
                        <a:spcAft>
                          <a:spcPts val="1200"/>
                        </a:spcAft>
                        <a:buNone/>
                      </a:pPr>
                      <a:r>
                        <a:rPr b="1" lang="en-GB" sz="700">
                          <a:solidFill>
                            <a:schemeClr val="dk1"/>
                          </a:solidFill>
                          <a:latin typeface="Bellota"/>
                          <a:ea typeface="Bellota"/>
                          <a:cs typeface="Bellota"/>
                          <a:sym typeface="Bellota"/>
                        </a:rPr>
                        <a:t> Teaching is adapted to ensure all pupils, including those with SEND, can fully access and engage with learning. Strategies such as scaffolded discussion, visual supports and flexible approaches to participation enable every pupil to contribute, ensuring an inclusive environment where all voices are valued</a:t>
                      </a:r>
                      <a:r>
                        <a:rPr b="1" lang="en-GB" sz="800">
                          <a:solidFill>
                            <a:schemeClr val="dk1"/>
                          </a:solidFill>
                          <a:latin typeface="Bellota"/>
                          <a:ea typeface="Bellota"/>
                          <a:cs typeface="Bellota"/>
                          <a:sym typeface="Bellota"/>
                        </a:rPr>
                        <a:t>.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15000"/>
                        </a:lnSpc>
                        <a:spcBef>
                          <a:spcPts val="1200"/>
                        </a:spcBef>
                        <a:spcAft>
                          <a:spcPts val="0"/>
                        </a:spcAft>
                        <a:buClr>
                          <a:schemeClr val="dk1"/>
                        </a:buClr>
                        <a:buSzPts val="1100"/>
                        <a:buFont typeface="Arial"/>
                        <a:buNone/>
                      </a:pPr>
                      <a:r>
                        <a:t/>
                      </a:r>
                      <a:endParaRPr b="1" sz="1000" u="sng">
                        <a:latin typeface="Bellota"/>
                        <a:ea typeface="Bellota"/>
                        <a:cs typeface="Bellota"/>
                        <a:sym typeface="Bellota"/>
                      </a:endParaRPr>
                    </a:p>
                    <a:p>
                      <a:pPr indent="0" lvl="0" marL="0" rtl="0" algn="l">
                        <a:lnSpc>
                          <a:spcPct val="115000"/>
                        </a:lnSpc>
                        <a:spcBef>
                          <a:spcPts val="0"/>
                        </a:spcBef>
                        <a:spcAft>
                          <a:spcPts val="0"/>
                        </a:spcAft>
                        <a:buClr>
                          <a:schemeClr val="dk1"/>
                        </a:buClr>
                        <a:buSzPts val="1100"/>
                        <a:buFont typeface="Arial"/>
                        <a:buNone/>
                      </a:pPr>
                      <a:r>
                        <a:rPr b="1" lang="en-GB" sz="800">
                          <a:solidFill>
                            <a:schemeClr val="dk1"/>
                          </a:solidFill>
                          <a:latin typeface="Bellota"/>
                          <a:ea typeface="Bellota"/>
                          <a:cs typeface="Bellota"/>
                          <a:sym typeface="Bellota"/>
                        </a:rPr>
                        <a:t>Pupils are encouraged to recognise when others may need support and to respond with empathy, compassion and a strong sense of justice.</a:t>
                      </a:r>
                      <a:endParaRPr b="1" sz="800">
                        <a:solidFill>
                          <a:schemeClr val="dk1"/>
                        </a:solidFill>
                        <a:latin typeface="Bellota"/>
                        <a:ea typeface="Bellota"/>
                        <a:cs typeface="Bellota"/>
                        <a:sym typeface="Bellota"/>
                      </a:endParaRPr>
                    </a:p>
                    <a:p>
                      <a:pPr indent="0" lvl="0" marL="0" rtl="0" algn="l">
                        <a:lnSpc>
                          <a:spcPct val="115000"/>
                        </a:lnSpc>
                        <a:spcBef>
                          <a:spcPts val="0"/>
                        </a:spcBef>
                        <a:spcAft>
                          <a:spcPts val="0"/>
                        </a:spcAft>
                        <a:buClr>
                          <a:schemeClr val="dk1"/>
                        </a:buClr>
                        <a:buSzPts val="1100"/>
                        <a:buFont typeface="Arial"/>
                        <a:buNone/>
                      </a:pPr>
                      <a:r>
                        <a:t/>
                      </a:r>
                      <a:endParaRPr b="1" sz="800">
                        <a:solidFill>
                          <a:schemeClr val="dk1"/>
                        </a:solidFill>
                        <a:latin typeface="Bellota"/>
                        <a:ea typeface="Bellota"/>
                        <a:cs typeface="Bellota"/>
                        <a:sym typeface="Bellota"/>
                      </a:endParaRPr>
                    </a:p>
                    <a:p>
                      <a:pPr indent="0" lvl="0" marL="0" rtl="0" algn="l">
                        <a:lnSpc>
                          <a:spcPct val="115000"/>
                        </a:lnSpc>
                        <a:spcBef>
                          <a:spcPts val="0"/>
                        </a:spcBef>
                        <a:spcAft>
                          <a:spcPts val="0"/>
                        </a:spcAft>
                        <a:buClr>
                          <a:schemeClr val="dk1"/>
                        </a:buClr>
                        <a:buSzPts val="1100"/>
                        <a:buFont typeface="Arial"/>
                        <a:buNone/>
                      </a:pPr>
                      <a:r>
                        <a:rPr b="1" lang="en-GB" sz="800">
                          <a:solidFill>
                            <a:schemeClr val="dk1"/>
                          </a:solidFill>
                          <a:latin typeface="Bellota"/>
                          <a:ea typeface="Bellota"/>
                          <a:cs typeface="Bellota"/>
                          <a:sym typeface="Bellota"/>
                        </a:rPr>
                        <a:t>Through opportunities for advocacy, they take active roles in supporting others, including working towards their Edmund Rice Award and engaging in charitable initiatives such as CAFOD appeals, Walk for Lent and Harvest collections. This learning is enriched through visitors and real-world experiences.</a:t>
                      </a:r>
                      <a:endParaRPr b="1" sz="800">
                        <a:solidFill>
                          <a:schemeClr val="dk1"/>
                        </a:solidFill>
                        <a:latin typeface="Bellota"/>
                        <a:ea typeface="Bellota"/>
                        <a:cs typeface="Bellota"/>
                        <a:sym typeface="Bellota"/>
                      </a:endParaRPr>
                    </a:p>
                    <a:p>
                      <a:pPr indent="0" lvl="0" marL="0" rtl="0" algn="l">
                        <a:lnSpc>
                          <a:spcPct val="115000"/>
                        </a:lnSpc>
                        <a:spcBef>
                          <a:spcPts val="0"/>
                        </a:spcBef>
                        <a:spcAft>
                          <a:spcPts val="0"/>
                        </a:spcAft>
                        <a:buClr>
                          <a:schemeClr val="dk1"/>
                        </a:buClr>
                        <a:buSzPts val="1100"/>
                        <a:buFont typeface="Arial"/>
                        <a:buNone/>
                      </a:pPr>
                      <a:r>
                        <a:t/>
                      </a:r>
                      <a:endParaRPr b="1" sz="800">
                        <a:solidFill>
                          <a:schemeClr val="dk1"/>
                        </a:solidFill>
                        <a:latin typeface="Bellota"/>
                        <a:ea typeface="Bellota"/>
                        <a:cs typeface="Bellota"/>
                        <a:sym typeface="Bellota"/>
                      </a:endParaRPr>
                    </a:p>
                    <a:p>
                      <a:pPr indent="0" lvl="0" marL="0" rtl="0" algn="l">
                        <a:lnSpc>
                          <a:spcPct val="115000"/>
                        </a:lnSpc>
                        <a:spcBef>
                          <a:spcPts val="0"/>
                        </a:spcBef>
                        <a:spcAft>
                          <a:spcPts val="0"/>
                        </a:spcAft>
                        <a:buClr>
                          <a:schemeClr val="dk1"/>
                        </a:buClr>
                        <a:buSzPts val="1100"/>
                        <a:buFont typeface="Arial"/>
                        <a:buNone/>
                      </a:pPr>
                      <a:r>
                        <a:t/>
                      </a:r>
                      <a:endParaRPr b="1" sz="8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2039300">
                <a:tc>
                  <a:txBody>
                    <a:bodyPr/>
                    <a:lstStyle/>
                    <a:p>
                      <a:pPr indent="0" lvl="0" marL="0" rtl="0" algn="l">
                        <a:lnSpc>
                          <a:spcPct val="115000"/>
                        </a:lnSpc>
                        <a:spcBef>
                          <a:spcPts val="1200"/>
                        </a:spcBef>
                        <a:spcAft>
                          <a:spcPts val="0"/>
                        </a:spcAft>
                        <a:buNone/>
                      </a:pPr>
                      <a:r>
                        <a:rPr lang="en-GB" sz="800">
                          <a:latin typeface="Bellota"/>
                          <a:ea typeface="Bellota"/>
                          <a:cs typeface="Bellota"/>
                          <a:sym typeface="Bellota"/>
                        </a:rPr>
                        <a:t>The curriculum supports pupils in developing self-awareness by recognising their strengths, setting goals and reflecting on their achievements. They are encouraged to approach challenges positively and build resilience.</a:t>
                      </a:r>
                      <a:endParaRPr sz="800">
                        <a:latin typeface="Bellota"/>
                        <a:ea typeface="Bellota"/>
                        <a:cs typeface="Bellota"/>
                        <a:sym typeface="Bellota"/>
                      </a:endParaRPr>
                    </a:p>
                    <a:p>
                      <a:pPr indent="0" lvl="0" marL="0" rtl="0" algn="l">
                        <a:lnSpc>
                          <a:spcPct val="115000"/>
                        </a:lnSpc>
                        <a:spcBef>
                          <a:spcPts val="1200"/>
                        </a:spcBef>
                        <a:spcAft>
                          <a:spcPts val="1200"/>
                        </a:spcAft>
                        <a:buNone/>
                      </a:pPr>
                      <a:r>
                        <a:rPr lang="en-GB" sz="800">
                          <a:latin typeface="Bellota"/>
                          <a:ea typeface="Bellota"/>
                          <a:cs typeface="Bellota"/>
                          <a:sym typeface="Bellota"/>
                        </a:rPr>
                        <a:t>Step-by-step teaching helps pupils to manage setbacks, stay motivated and take increasing responsibility for their own learning and personal development.</a:t>
                      </a:r>
                      <a:endParaRPr b="1" sz="8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15000"/>
                        </a:lnSpc>
                        <a:spcBef>
                          <a:spcPts val="1200"/>
                        </a:spcBef>
                        <a:spcAft>
                          <a:spcPts val="0"/>
                        </a:spcAft>
                        <a:buNone/>
                      </a:pPr>
                      <a:r>
                        <a:rPr lang="en-GB" sz="700">
                          <a:latin typeface="Bellota"/>
                          <a:ea typeface="Bellota"/>
                          <a:cs typeface="Bellota"/>
                          <a:sym typeface="Bellota"/>
                        </a:rPr>
                        <a:t>Pupils explore their role within the wider world, considering how their actions can contribute to positive change. They are encouraged to think about responsibility, fairness and the impact of their choices.</a:t>
                      </a:r>
                      <a:endParaRPr sz="700">
                        <a:latin typeface="Bellota"/>
                        <a:ea typeface="Bellota"/>
                        <a:cs typeface="Bellota"/>
                        <a:sym typeface="Bellota"/>
                      </a:endParaRPr>
                    </a:p>
                    <a:p>
                      <a:pPr indent="0" lvl="0" marL="0" rtl="0" algn="l">
                        <a:lnSpc>
                          <a:spcPct val="115000"/>
                        </a:lnSpc>
                        <a:spcBef>
                          <a:spcPts val="1200"/>
                        </a:spcBef>
                        <a:spcAft>
                          <a:spcPts val="0"/>
                        </a:spcAft>
                        <a:buNone/>
                      </a:pPr>
                      <a:r>
                        <a:rPr lang="en-GB" sz="700">
                          <a:latin typeface="Bellota"/>
                          <a:ea typeface="Bellota"/>
                          <a:cs typeface="Bellota"/>
                          <a:sym typeface="Bellota"/>
                        </a:rPr>
                        <a:t>Through carefully sequenced learning, pupils develop an understanding of citizenship and begin to see themselves as active contributors to a better and more sustainable future.</a:t>
                      </a:r>
                      <a:endParaRPr sz="700">
                        <a:latin typeface="Bellota"/>
                        <a:ea typeface="Bellota"/>
                        <a:cs typeface="Bellota"/>
                        <a:sym typeface="Bellota"/>
                      </a:endParaRPr>
                    </a:p>
                    <a:p>
                      <a:pPr indent="0" lvl="0" marL="0" rtl="0" algn="l">
                        <a:lnSpc>
                          <a:spcPct val="115000"/>
                        </a:lnSpc>
                        <a:spcBef>
                          <a:spcPts val="1200"/>
                        </a:spcBef>
                        <a:spcAft>
                          <a:spcPts val="1200"/>
                        </a:spcAft>
                        <a:buNone/>
                      </a:pPr>
                      <a:r>
                        <a:rPr lang="en-GB" sz="700">
                          <a:latin typeface="Bellota"/>
                          <a:ea typeface="Bellota"/>
                          <a:cs typeface="Bellota"/>
                          <a:sym typeface="Bellota"/>
                        </a:rPr>
                        <a:t>Use of JIGSAW programme to ensure teaching is current, inclusive, and responsive to the issues affecting pupils in 2026.  </a:t>
                      </a:r>
                      <a:endParaRPr sz="700">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15000"/>
                        </a:lnSpc>
                        <a:spcBef>
                          <a:spcPts val="1200"/>
                        </a:spcBef>
                        <a:spcAft>
                          <a:spcPts val="0"/>
                        </a:spcAft>
                        <a:buNone/>
                      </a:pPr>
                      <a:r>
                        <a:rPr lang="en-GB" sz="800">
                          <a:latin typeface="Bellota"/>
                          <a:ea typeface="Bellota"/>
                          <a:cs typeface="Bellota"/>
                          <a:sym typeface="Bellota"/>
                        </a:rPr>
                        <a:t>The example of Jesus is used to guide pupils in understanding values such as service, humility and compassion. These ideas are explored through reflection and linked to everyday actions and decisions.</a:t>
                      </a:r>
                      <a:endParaRPr sz="800">
                        <a:latin typeface="Bellota"/>
                        <a:ea typeface="Bellota"/>
                        <a:cs typeface="Bellota"/>
                        <a:sym typeface="Bellota"/>
                      </a:endParaRPr>
                    </a:p>
                    <a:p>
                      <a:pPr indent="0" lvl="0" marL="0" rtl="0" algn="l">
                        <a:lnSpc>
                          <a:spcPct val="115000"/>
                        </a:lnSpc>
                        <a:spcBef>
                          <a:spcPts val="1200"/>
                        </a:spcBef>
                        <a:spcAft>
                          <a:spcPts val="1200"/>
                        </a:spcAft>
                        <a:buNone/>
                      </a:pPr>
                      <a:r>
                        <a:rPr lang="en-GB" sz="800">
                          <a:latin typeface="Bellota"/>
                          <a:ea typeface="Bellota"/>
                          <a:cs typeface="Bellota"/>
                          <a:sym typeface="Bellota"/>
                        </a:rPr>
                        <a:t>Ongoing teaching supports pupils in developing a sense of purpose, encouraging them to act with integrity and to see their learning as part of a wider contribution to others.</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lnSpc>
                          <a:spcPct val="115000"/>
                        </a:lnSpc>
                        <a:spcBef>
                          <a:spcPts val="1200"/>
                        </a:spcBef>
                        <a:spcAft>
                          <a:spcPts val="0"/>
                        </a:spcAft>
                        <a:buClr>
                          <a:schemeClr val="dk1"/>
                        </a:buClr>
                        <a:buSzPts val="1100"/>
                        <a:buFont typeface="Arial"/>
                        <a:buNone/>
                      </a:pPr>
                      <a:r>
                        <a:rPr lang="en-GB" sz="800">
                          <a:latin typeface="Bellota"/>
                          <a:ea typeface="Bellota"/>
                          <a:cs typeface="Bellota"/>
                          <a:sym typeface="Bellota"/>
                        </a:rPr>
                        <a:t>A strong emphasis is placed on caring for others and recognising our responsibility as stewards of the planet. Through initiatives such as appointed Eco Ambassadors in each year group, pupils are given meaningful opportunities to lead, promote and model sustainable practices within the school community.</a:t>
                      </a:r>
                      <a:endParaRPr sz="800">
                        <a:latin typeface="Bellota"/>
                        <a:ea typeface="Bellota"/>
                        <a:cs typeface="Bellota"/>
                        <a:sym typeface="Bellota"/>
                      </a:endParaRPr>
                    </a:p>
                    <a:p>
                      <a:pPr indent="0" lvl="0" marL="0" rtl="0" algn="l">
                        <a:spcBef>
                          <a:spcPts val="1200"/>
                        </a:spcBef>
                        <a:spcAft>
                          <a:spcPts val="500"/>
                        </a:spcAft>
                        <a:buClr>
                          <a:schemeClr val="dk1"/>
                        </a:buClr>
                        <a:buSzPts val="1100"/>
                        <a:buFont typeface="Arial"/>
                        <a:buNone/>
                      </a:pPr>
                      <a:r>
                        <a:t/>
                      </a:r>
                      <a:endParaRPr b="1" sz="900">
                        <a:solidFill>
                          <a:schemeClr val="dk1"/>
                        </a:solidFill>
                        <a:latin typeface="Bellota"/>
                        <a:ea typeface="Bellota"/>
                        <a:cs typeface="Bellota"/>
                        <a:sym typeface="Bellota"/>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bl>
          </a:graphicData>
        </a:graphic>
      </p:graphicFrame>
      <p:sp>
        <p:nvSpPr>
          <p:cNvPr id="243" name="Google Shape;243;p31"/>
          <p:cNvSpPr txBox="1"/>
          <p:nvPr/>
        </p:nvSpPr>
        <p:spPr>
          <a:xfrm>
            <a:off x="215850" y="0"/>
            <a:ext cx="87123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2800">
                <a:solidFill>
                  <a:schemeClr val="dk1"/>
                </a:solidFill>
                <a:latin typeface="Bellota"/>
                <a:ea typeface="Bellota"/>
                <a:cs typeface="Bellota"/>
                <a:sym typeface="Bellota"/>
              </a:rPr>
              <a:t> </a:t>
            </a:r>
            <a:r>
              <a:rPr b="1" lang="en-GB" sz="2800">
                <a:solidFill>
                  <a:schemeClr val="dk1"/>
                </a:solidFill>
                <a:latin typeface="Bellota"/>
                <a:ea typeface="Bellota"/>
                <a:cs typeface="Bellota"/>
                <a:sym typeface="Bellota"/>
              </a:rPr>
              <a:t>The 8 Essentials in PSHE</a:t>
            </a:r>
            <a:endParaRPr b="1" sz="2800">
              <a:latin typeface="Bellota"/>
              <a:ea typeface="Bellota"/>
              <a:cs typeface="Bellota"/>
              <a:sym typeface="Bellota"/>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