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5"/>
  </p:sldMasterIdLst>
  <p:notesMasterIdLst>
    <p:notesMasterId r:id="rId6"/>
  </p:notesMasterIdLst>
  <p:sldIdLst>
    <p:sldId id="256" r:id="rId7"/>
  </p:sldIdLst>
  <p:sldSz cy="7589525" cx="10698475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390">
          <p15:clr>
            <a:srgbClr val="A4A3A4"/>
          </p15:clr>
        </p15:guide>
        <p15:guide id="2" pos="337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71EB03EF-0DAA-465B-A50E-B8E7B38CB1C7}">
  <a:tblStyle styleId="{71EB03EF-0DAA-465B-A50E-B8E7B38CB1C7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390" orient="horz"/>
        <p:guide pos="337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012485" y="685800"/>
            <a:ext cx="4833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/>
          <p:nvPr>
            <p:ph idx="2" type="sldImg"/>
          </p:nvPr>
        </p:nvSpPr>
        <p:spPr>
          <a:xfrm>
            <a:off x="1012485" y="685800"/>
            <a:ext cx="4833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" name="Google Shape;5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64699" y="1098663"/>
            <a:ext cx="9969000" cy="3028800"/>
          </a:xfrm>
          <a:prstGeom prst="rect">
            <a:avLst/>
          </a:prstGeom>
          <a:noFill/>
          <a:ln>
            <a:noFill/>
          </a:ln>
        </p:spPr>
        <p:txBody>
          <a:bodyPr anchorCtr="0" anchor="b" bIns="116275" lIns="116275" spcFirstLastPara="1" rIns="116275" wrap="square" tIns="11627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64689" y="4181912"/>
            <a:ext cx="9969000" cy="11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275" lIns="116275" spcFirstLastPara="1" rIns="116275" wrap="square" tIns="11627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64689" y="3173701"/>
            <a:ext cx="9969000" cy="124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64689" y="656660"/>
            <a:ext cx="9969000" cy="8451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275" lIns="116275" spcFirstLastPara="1" rIns="116275" wrap="square" tIns="11627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64689" y="1700542"/>
            <a:ext cx="9969000" cy="50412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275" lIns="116275" spcFirstLastPara="1" rIns="116275" wrap="square" tIns="116275">
            <a:normAutofit/>
          </a:bodyPr>
          <a:lstStyle>
            <a:lvl1pPr indent="-3746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64689" y="656660"/>
            <a:ext cx="9969000" cy="8451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275" lIns="116275" spcFirstLastPara="1" rIns="116275" wrap="square" tIns="11627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64689" y="1700542"/>
            <a:ext cx="4680000" cy="50412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275" lIns="116275" spcFirstLastPara="1" rIns="116275" wrap="square" tIns="11627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indent="-3238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5653905" y="1700542"/>
            <a:ext cx="4680000" cy="50412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275" lIns="116275" spcFirstLastPara="1" rIns="116275" wrap="square" tIns="11627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indent="-3238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64689" y="656660"/>
            <a:ext cx="9969000" cy="8451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275" lIns="116275" spcFirstLastPara="1" rIns="116275" wrap="square" tIns="11627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64689" y="819819"/>
            <a:ext cx="3285300" cy="1115100"/>
          </a:xfrm>
          <a:prstGeom prst="rect">
            <a:avLst/>
          </a:prstGeom>
          <a:noFill/>
          <a:ln>
            <a:noFill/>
          </a:ln>
        </p:spPr>
        <p:txBody>
          <a:bodyPr anchorCtr="0" anchor="b" bIns="116275" lIns="116275" spcFirstLastPara="1" rIns="116275" wrap="square" tIns="11627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64689" y="2050433"/>
            <a:ext cx="3285300" cy="46914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275" lIns="116275" spcFirstLastPara="1" rIns="116275" wrap="square" tIns="116275">
            <a:normAutofit/>
          </a:bodyPr>
          <a:lstStyle>
            <a:lvl1pPr indent="-3238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indent="-3238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573592" y="664222"/>
            <a:ext cx="7450200" cy="603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5349238" y="-184"/>
            <a:ext cx="5349300" cy="7589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116275" lIns="116275" spcFirstLastPara="1" rIns="116275" wrap="square" tIns="1162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310635" y="1819619"/>
            <a:ext cx="4732800" cy="2187300"/>
          </a:xfrm>
          <a:prstGeom prst="rect">
            <a:avLst/>
          </a:prstGeom>
          <a:noFill/>
          <a:ln>
            <a:noFill/>
          </a:ln>
        </p:spPr>
        <p:txBody>
          <a:bodyPr anchorCtr="0" anchor="b" bIns="116275" lIns="116275" spcFirstLastPara="1" rIns="116275" wrap="square" tIns="11627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310635" y="4136096"/>
            <a:ext cx="4732800" cy="18225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275" lIns="116275" spcFirstLastPara="1" rIns="116275" wrap="square" tIns="11627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5779212" y="1068414"/>
            <a:ext cx="4489200" cy="545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-3746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64689" y="6242453"/>
            <a:ext cx="7018500" cy="89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64689" y="1632150"/>
            <a:ext cx="9969000" cy="2897400"/>
          </a:xfrm>
          <a:prstGeom prst="rect">
            <a:avLst/>
          </a:prstGeom>
          <a:noFill/>
          <a:ln>
            <a:noFill/>
          </a:ln>
        </p:spPr>
        <p:txBody>
          <a:bodyPr anchorCtr="0" anchor="b" bIns="116275" lIns="116275" spcFirstLastPara="1" rIns="116275" wrap="square" tIns="11627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64689" y="4651286"/>
            <a:ext cx="9969000" cy="19194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275" lIns="116275" spcFirstLastPara="1" rIns="116275" wrap="square" tIns="116275">
            <a:normAutofit/>
          </a:bodyPr>
          <a:lstStyle>
            <a:lvl1pPr indent="-37465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64689" y="656660"/>
            <a:ext cx="9969000" cy="8451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275" lIns="116275" spcFirstLastPara="1" rIns="116275" wrap="square" tIns="11627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0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64689" y="1700542"/>
            <a:ext cx="9969000" cy="50412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275" lIns="116275" spcFirstLastPara="1" rIns="116275" wrap="square" tIns="116275">
            <a:normAutofit/>
          </a:bodyPr>
          <a:lstStyle>
            <a:lvl1pPr indent="-3746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Arial"/>
              <a:buChar char="●"/>
              <a:defRPr b="0" i="0" sz="2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○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429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■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○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■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○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■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275" lIns="116275" spcFirstLastPara="1" rIns="116275" wrap="square" tIns="11627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69325" y="2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{71EB03EF-0DAA-465B-A50E-B8E7B38CB1C7}</a:tableStyleId>
              </a:tblPr>
              <a:tblGrid>
                <a:gridCol w="1315100"/>
                <a:gridCol w="2882000"/>
                <a:gridCol w="2882000"/>
                <a:gridCol w="2882000"/>
              </a:tblGrid>
              <a:tr h="6264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Group</a:t>
                      </a:r>
                      <a:endParaRPr b="1" sz="10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AUTUMN</a:t>
                      </a:r>
                      <a:endParaRPr b="1" sz="10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SPRING</a:t>
                      </a:r>
                      <a:endParaRPr b="1" sz="10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b="1" lang="en-GB" sz="1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SUMMER</a:t>
                      </a:r>
                      <a:endParaRPr b="1" sz="10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1231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EYFS</a:t>
                      </a:r>
                      <a:endParaRPr b="1" sz="10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>
                        <a:alpha val="611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Plan and design own creations</a:t>
                      </a:r>
                      <a:endParaRPr b="1" sz="900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Select resources independently</a:t>
                      </a:r>
                      <a:endParaRPr b="1" sz="900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Create </a:t>
                      </a:r>
                      <a:r>
                        <a:rPr b="1" lang="en-GB" sz="900"/>
                        <a:t>structures, buildings, models and small worlds - based on Magnificent Me! theme</a:t>
                      </a:r>
                      <a:endParaRPr b="1" sz="900"/>
                    </a:p>
                  </a:txBody>
                  <a:tcPr marT="91425" marB="91425" marR="68575" marL="68575">
                    <a:lnL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Textiles</a:t>
                      </a:r>
                      <a:endParaRPr b="1" sz="900"/>
                    </a:p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chemeClr val="dk1"/>
                          </a:solidFill>
                        </a:rPr>
                        <a:t>The journey of a needle and thread - based on Into the Woods theme.</a:t>
                      </a:r>
                      <a:endParaRPr b="1" sz="900"/>
                    </a:p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900">
                          <a:solidFill>
                            <a:schemeClr val="dk1"/>
                          </a:solidFill>
                        </a:rPr>
                        <a:t>Mask Making </a:t>
                      </a:r>
                      <a:endParaRPr b="1" sz="9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>
                          <a:solidFill>
                            <a:srgbClr val="FF0000"/>
                          </a:solidFill>
                        </a:rPr>
                        <a:t>CC link Adventure and Fantasy topic</a:t>
                      </a:r>
                      <a:endParaRPr sz="900"/>
                    </a:p>
                  </a:txBody>
                  <a:tcPr marT="91425" marB="91425" marR="68575" marL="68575">
                    <a:lnL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>
                          <a:solidFill>
                            <a:schemeClr val="dk1"/>
                          </a:solidFill>
                        </a:rPr>
                        <a:t>Plan, make and </a:t>
                      </a:r>
                      <a:r>
                        <a:rPr b="1" lang="en-GB" sz="900">
                          <a:solidFill>
                            <a:schemeClr val="dk1"/>
                          </a:solidFill>
                        </a:rPr>
                        <a:t>evaluate</a:t>
                      </a:r>
                      <a:r>
                        <a:rPr b="1" lang="en-GB" sz="900">
                          <a:solidFill>
                            <a:schemeClr val="dk1"/>
                          </a:solidFill>
                        </a:rPr>
                        <a:t> a boat type structure</a:t>
                      </a:r>
                      <a:endParaRPr b="1" sz="9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>
                          <a:solidFill>
                            <a:srgbClr val="FF0000"/>
                          </a:solidFill>
                        </a:rPr>
                        <a:t>CC link Home and Away</a:t>
                      </a:r>
                      <a:endParaRPr b="1" sz="900"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68575" marL="68575">
                    <a:lnL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</a:tr>
              <a:tr h="9209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1</a:t>
                      </a:r>
                      <a:endParaRPr b="1" sz="10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 u="none" cap="none" strike="noStrike"/>
                        <a:t>Mechanisms</a:t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 u="none" cap="none" strike="noStrike"/>
                        <a:t>(Sliders and Levers)</a:t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900" u="none" cap="none" strike="noStrike"/>
                        <a:t>To make a moving Christmas card</a:t>
                      </a:r>
                      <a:endParaRPr sz="900" u="none" cap="none" strike="noStrike"/>
                    </a:p>
                  </a:txBody>
                  <a:tcPr marT="91425" marB="91425" marR="68575" marL="68575">
                    <a:lnL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/>
                        <a:t>Creating  Paper Toys</a:t>
                      </a:r>
                      <a:endParaRPr b="1" sz="900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/>
                        <a:t>Structures and Materials </a:t>
                      </a:r>
                      <a:endParaRPr b="1" sz="900"/>
                    </a:p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/>
                        <a:t>                              </a:t>
                      </a:r>
                      <a:r>
                        <a:rPr b="1" lang="en-GB" sz="900">
                          <a:solidFill>
                            <a:srgbClr val="FF0000"/>
                          </a:solidFill>
                        </a:rPr>
                        <a:t>CC - History</a:t>
                      </a:r>
                      <a:endParaRPr sz="900" u="none" cap="none" strike="noStrike"/>
                    </a:p>
                  </a:txBody>
                  <a:tcPr marT="91425" marB="91425" marR="68575" marL="68575">
                    <a:lnL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 u="none" cap="none" strike="noStrike"/>
                        <a:t>Food Technology</a:t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 u="none" cap="none" strike="noStrike"/>
                        <a:t>(Healthy and varied diet)</a:t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900" u="none" cap="none" strike="noStrike"/>
                        <a:t>Fruit kebabs</a:t>
                      </a:r>
                      <a:endParaRPr sz="900" u="none" cap="none" strike="noStrike"/>
                    </a:p>
                  </a:txBody>
                  <a:tcPr marT="91425" marB="91425" marR="68575" marL="68575">
                    <a:lnL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  <a:tr h="9209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2</a:t>
                      </a:r>
                      <a:endParaRPr b="1" sz="10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 u="none" cap="none" strike="noStrike"/>
                        <a:t>Textiles</a:t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900" u="none" cap="none" strike="noStrike"/>
                        <a:t>(Templates and Joining)</a:t>
                      </a:r>
                      <a:endParaRPr sz="900" u="none" cap="none" strike="noStrike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>
                          <a:solidFill>
                            <a:srgbClr val="FF0000"/>
                          </a:solidFill>
                        </a:rPr>
                        <a:t>CC link </a:t>
                      </a:r>
                      <a:r>
                        <a:rPr b="1" lang="en-GB" sz="900">
                          <a:solidFill>
                            <a:srgbClr val="FF0000"/>
                          </a:solidFill>
                        </a:rPr>
                        <a:t>English - Traditional Tales</a:t>
                      </a:r>
                      <a:endParaRPr b="1" sz="900" u="none" cap="none" strike="noStrike"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68575" marL="68575">
                    <a:lnL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 u="none" cap="none" strike="noStrike"/>
                        <a:t>Freestanding Structures</a:t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900" u="none" cap="none" strike="noStrike"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68575" marL="68575">
                    <a:lnL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 u="none" cap="none" strike="noStrike"/>
                        <a:t>Food Technology</a:t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900"/>
                        <a:t>Healthy Eating and Food Origins.</a:t>
                      </a:r>
                      <a:endParaRPr sz="900">
                        <a:solidFill>
                          <a:srgbClr val="0000FF"/>
                        </a:solidFill>
                      </a:endParaRPr>
                    </a:p>
                  </a:txBody>
                  <a:tcPr marT="91425" marB="91425" marR="68575" marL="68575">
                    <a:lnL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  <a:tr h="7188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3</a:t>
                      </a:r>
                      <a:endParaRPr b="1" sz="10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 u="none" cap="none" strike="noStrike"/>
                        <a:t>Textiles</a:t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 u="none" cap="none" strike="noStrike"/>
                        <a:t>(2D Shape to 3D product)</a:t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900" u="none" cap="none" strike="noStrike"/>
                        <a:t>Seasonal Stockings</a:t>
                      </a:r>
                      <a:endParaRPr sz="900" u="none" cap="none" strike="noStrike"/>
                    </a:p>
                  </a:txBody>
                  <a:tcPr marT="91425" marB="91425" marR="68575" marL="68575">
                    <a:lnL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 u="none" cap="none" strike="noStrike"/>
                        <a:t>Structures</a:t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/>
                        <a:t>Structures – Strengthening and Reinforcing </a:t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900" u="none" cap="none" strike="noStrike"/>
                        <a:t>Photograph Frames</a:t>
                      </a:r>
                      <a:endParaRPr sz="900" u="none" cap="none" strike="noStrike"/>
                    </a:p>
                  </a:txBody>
                  <a:tcPr marT="91425" marB="91425" marR="68575" marL="68575">
                    <a:lnL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GB" sz="900" u="none" cap="none" strike="noStrike">
                          <a:solidFill>
                            <a:schemeClr val="dk1"/>
                          </a:solidFill>
                        </a:rPr>
                        <a:t>Food Technology</a:t>
                      </a:r>
                      <a:endParaRPr b="1" sz="9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9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GB" sz="9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Sandwich Snacks</a:t>
                      </a:r>
                      <a:endParaRPr sz="900" u="none" cap="none" strike="noStrike"/>
                    </a:p>
                  </a:txBody>
                  <a:tcPr marT="91425" marB="91425" marR="68575" marL="68575">
                    <a:lnL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  <a:tr h="9209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4</a:t>
                      </a:r>
                      <a:endParaRPr b="1" sz="10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>
                          <a:solidFill>
                            <a:schemeClr val="dk1"/>
                          </a:solidFill>
                        </a:rPr>
                        <a:t>Food technology</a:t>
                      </a:r>
                      <a:endParaRPr b="1" sz="9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>
                          <a:solidFill>
                            <a:schemeClr val="dk1"/>
                          </a:solidFill>
                        </a:rPr>
                        <a:t>Seasonality and food provenance </a:t>
                      </a:r>
                      <a:endParaRPr sz="9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1" sz="9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68575" marL="68575">
                    <a:lnL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>
                          <a:solidFill>
                            <a:schemeClr val="dk1"/>
                          </a:solidFill>
                        </a:rPr>
                        <a:t>Electronics </a:t>
                      </a:r>
                      <a:endParaRPr b="1" sz="9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>
                          <a:solidFill>
                            <a:schemeClr val="dk1"/>
                          </a:solidFill>
                        </a:rPr>
                        <a:t>Electrical Systems Circuits and switches</a:t>
                      </a:r>
                      <a:endParaRPr b="1" sz="9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>
                          <a:solidFill>
                            <a:srgbClr val="0000FF"/>
                          </a:solidFill>
                        </a:rPr>
                        <a:t>Marie Van Brittan Brown</a:t>
                      </a:r>
                      <a:endParaRPr b="1" sz="900">
                        <a:solidFill>
                          <a:srgbClr val="0000FF"/>
                        </a:solidFill>
                      </a:endParaRPr>
                    </a:p>
                  </a:txBody>
                  <a:tcPr marT="91425" marB="91425" marR="68575" marL="68575">
                    <a:lnL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 u="none" cap="none" strike="noStrike"/>
                        <a:t>Mechanical Systems</a:t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 u="none" cap="none" strike="noStrike"/>
                        <a:t>(Pulleys and Levers)</a:t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900" u="none" cap="none" strike="noStrike"/>
                        <a:t>Storybooks</a:t>
                      </a:r>
                      <a:endParaRPr sz="900" u="none" cap="none" strike="noStrike"/>
                    </a:p>
                  </a:txBody>
                  <a:tcPr marT="91425" marB="91425" marR="68575" marL="68575">
                    <a:lnL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6D7A8"/>
                    </a:solidFill>
                  </a:tcPr>
                </a:tc>
              </a:tr>
              <a:tr h="9479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5</a:t>
                      </a:r>
                      <a:endParaRPr b="1" sz="10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 u="none" cap="none" strike="noStrike"/>
                        <a:t>Mechanisms</a:t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/>
                        <a:t>Mechanical Systems – Cams and Followers </a:t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 u="none" cap="none" strike="noStrike"/>
                        <a:t>Moving Toys</a:t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>
                          <a:solidFill>
                            <a:srgbClr val="0000FF"/>
                          </a:solidFill>
                        </a:rPr>
                        <a:t>Leonardo Da Vinci</a:t>
                      </a:r>
                      <a:endParaRPr b="1" sz="900">
                        <a:solidFill>
                          <a:srgbClr val="0000FF"/>
                        </a:solidFill>
                      </a:endParaRPr>
                    </a:p>
                  </a:txBody>
                  <a:tcPr marT="91425" marB="91425" marR="68575" marL="68575">
                    <a:lnL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 u="none" cap="none" strike="noStrike"/>
                        <a:t>Textiles</a:t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/>
                        <a:t>Patterns, Joining and Decorative Techniques. </a:t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900"/>
                        <a:t>Fr</a:t>
                      </a:r>
                      <a:r>
                        <a:rPr lang="en-GB" sz="900" u="none" cap="none" strike="noStrike"/>
                        <a:t>eedom quilt</a:t>
                      </a:r>
                      <a:endParaRPr sz="900" u="none" cap="none" strike="noStrike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>
                          <a:solidFill>
                            <a:srgbClr val="FF0000"/>
                          </a:solidFill>
                        </a:rPr>
                        <a:t>CC link History</a:t>
                      </a:r>
                      <a:r>
                        <a:rPr b="1" lang="en-GB" sz="90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b="1" lang="en-GB" sz="900">
                          <a:solidFill>
                            <a:srgbClr val="FF0000"/>
                          </a:solidFill>
                        </a:rPr>
                        <a:t>Slavery</a:t>
                      </a:r>
                      <a:r>
                        <a:rPr b="1" lang="en-GB" sz="900" u="none" cap="none" strike="noStrike"/>
                        <a:t> </a:t>
                      </a:r>
                      <a:endParaRPr b="1" sz="900" u="none" cap="none" strike="noStrike"/>
                    </a:p>
                  </a:txBody>
                  <a:tcPr marT="91425" marB="91425" marR="68575" marL="68575">
                    <a:lnL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 u="none" cap="none" strike="noStrike"/>
                        <a:t>Food Technology</a:t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 u="none" cap="none" strike="noStrike"/>
                        <a:t>(Healthy and varied diet)</a:t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 u="none" cap="none" strike="noStrike"/>
                        <a:t>Baking bread</a:t>
                      </a:r>
                      <a:r>
                        <a:rPr lang="en-GB" sz="900" u="none" cap="none" strike="noStrike">
                          <a:highlight>
                            <a:srgbClr val="00FF00"/>
                          </a:highlight>
                        </a:rPr>
                        <a:t> </a:t>
                      </a:r>
                      <a:endParaRPr sz="900" u="none" cap="none" strike="noStrike">
                        <a:highlight>
                          <a:srgbClr val="00FF00"/>
                        </a:highlight>
                      </a:endParaRPr>
                    </a:p>
                  </a:txBody>
                  <a:tcPr marT="91425" marB="91425" marR="68575" marL="68575">
                    <a:lnL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  <a:tr h="9209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3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6</a:t>
                      </a:r>
                      <a:endParaRPr b="1"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/>
                        <a:t>Food Technology </a:t>
                      </a:r>
                      <a:endParaRPr b="1" sz="900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/>
                        <a:t>Gingerbread Houses</a:t>
                      </a:r>
                      <a:endParaRPr b="1" sz="900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/>
                        <a:t>CAD – Computer-Aided Design and Prototyping </a:t>
                      </a:r>
                      <a:endParaRPr b="1" sz="900"/>
                    </a:p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900"/>
                        <a:t>      </a:t>
                      </a:r>
                      <a:r>
                        <a:rPr b="1" lang="en-GB" sz="900"/>
                        <a:t> </a:t>
                      </a:r>
                      <a:r>
                        <a:rPr b="1" lang="en-GB" sz="900">
                          <a:solidFill>
                            <a:srgbClr val="FF0000"/>
                          </a:solidFill>
                        </a:rPr>
                        <a:t>CC link English:  Hansel and Gretel</a:t>
                      </a:r>
                      <a:endParaRPr b="1" sz="900"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68575" marL="68575">
                    <a:lnL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/>
                        <a:t> </a:t>
                      </a:r>
                      <a:r>
                        <a:rPr b="1" lang="en-GB" sz="900"/>
                        <a:t>              </a:t>
                      </a:r>
                      <a:r>
                        <a:rPr b="1" lang="en-GB" sz="900"/>
                        <a:t> Textiles</a:t>
                      </a:r>
                      <a:r>
                        <a:rPr b="1" lang="en-GB" sz="900" u="none" cap="none" strike="noStrike"/>
                        <a:t>          </a:t>
                      </a:r>
                      <a:r>
                        <a:rPr b="1" lang="en-GB" sz="900" u="none" cap="none" strike="noStrike"/>
                        <a:t>	</a:t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/>
                        <a:t>   (Funky Furnishings)</a:t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/>
                        <a:t>                    Mothers Day cushions </a:t>
                      </a:r>
                      <a:r>
                        <a:rPr b="1" lang="en-GB" sz="900" u="none" cap="none" strike="noStrike"/>
                        <a:t> 	</a:t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sz="900" u="none" cap="none" strike="noStrike"/>
                    </a:p>
                  </a:txBody>
                  <a:tcPr marT="91425" marB="91425" marR="68575" marL="68575">
                    <a:lnL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/>
                        <a:t>Fairground </a:t>
                      </a:r>
                      <a:endParaRPr b="1" sz="900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/>
                        <a:t>Electrical and Mechanical Systems – Motors, Circuits, Pulleys and Structures. </a:t>
                      </a:r>
                      <a:endParaRPr b="1" sz="900"/>
                    </a:p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b="1" lang="en-GB" sz="900">
                          <a:solidFill>
                            <a:srgbClr val="0000FF"/>
                          </a:solidFill>
                        </a:rPr>
                        <a:t>George Ferris</a:t>
                      </a:r>
                      <a:endParaRPr b="1" sz="900">
                        <a:solidFill>
                          <a:srgbClr val="0000FF"/>
                        </a:solidFill>
                      </a:endParaRPr>
                    </a:p>
                  </a:txBody>
                  <a:tcPr marT="91425" marB="91425" marR="68575" marL="68575">
                    <a:lnL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6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AD1DC"/>
                    </a:solidFill>
                  </a:tcPr>
                </a:tc>
              </a:tr>
            </a:tbl>
          </a:graphicData>
        </a:graphic>
      </p:graphicFrame>
      <p:sp>
        <p:nvSpPr>
          <p:cNvPr id="55" name="Google Shape;55;p13"/>
          <p:cNvSpPr txBox="1"/>
          <p:nvPr/>
        </p:nvSpPr>
        <p:spPr>
          <a:xfrm>
            <a:off x="1425425" y="-136350"/>
            <a:ext cx="8478300" cy="49260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49804"/>
              </a:srgbClr>
            </a:outerShdw>
          </a:effectLst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Runnymede St. Edwards School D.T Overview</a:t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5575" y="0"/>
            <a:ext cx="502075" cy="502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