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10698163" cy="7589838"/>
  <p:notesSz cx="6858000" cy="9144000"/>
  <p:embeddedFontLst>
    <p:embeddedFont>
      <p:font typeface="Comic Neue" panose="020B0604020202020204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90">
          <p15:clr>
            <a:srgbClr val="747775"/>
          </p15:clr>
        </p15:guide>
        <p15:guide id="2" pos="337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5BB891F-17B4-4EF6-B207-98E9FDF32307}">
  <a:tblStyle styleId="{A5BB891F-17B4-4EF6-B207-98E9FDF3230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354" y="72"/>
      </p:cViewPr>
      <p:guideLst>
        <p:guide orient="horz" pos="2390"/>
        <p:guide pos="33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12485" y="685800"/>
            <a:ext cx="4833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g29dd92210b2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12825" y="685800"/>
            <a:ext cx="48339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g29dd92210b2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dd35ed0b00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12825" y="685800"/>
            <a:ext cx="48339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dd35ed0b00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dd35ed0b00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12825" y="685800"/>
            <a:ext cx="483393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dd35ed0b00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64699" y="1098663"/>
            <a:ext cx="9969000" cy="3028800"/>
          </a:xfrm>
          <a:prstGeom prst="rect">
            <a:avLst/>
          </a:prstGeom>
        </p:spPr>
        <p:txBody>
          <a:bodyPr spcFirstLastPara="1" wrap="square" lIns="116275" tIns="116275" rIns="116275" bIns="11627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364689" y="4181912"/>
            <a:ext cx="9969000" cy="11694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364689" y="3173701"/>
            <a:ext cx="9969000" cy="12420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>
            <a:spLocks noGrp="1"/>
          </p:cNvSpPr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1"/>
          </p:nvPr>
        </p:nvSpPr>
        <p:spPr>
          <a:xfrm>
            <a:off x="364689" y="1700542"/>
            <a:ext cx="4680000" cy="50412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body" idx="2"/>
          </p:nvPr>
        </p:nvSpPr>
        <p:spPr>
          <a:xfrm>
            <a:off x="5653905" y="1700542"/>
            <a:ext cx="4680000" cy="50412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>
            <a:spLocks noGrp="1"/>
          </p:cNvSpPr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>
            <a:spLocks noGrp="1"/>
          </p:cNvSpPr>
          <p:nvPr>
            <p:ph type="title"/>
          </p:nvPr>
        </p:nvSpPr>
        <p:spPr>
          <a:xfrm>
            <a:off x="364689" y="819819"/>
            <a:ext cx="3285300" cy="1115100"/>
          </a:xfrm>
          <a:prstGeom prst="rect">
            <a:avLst/>
          </a:prstGeom>
        </p:spPr>
        <p:txBody>
          <a:bodyPr spcFirstLastPara="1" wrap="square" lIns="116275" tIns="116275" rIns="116275" bIns="11627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1pPr>
            <a:lvl2pPr lvl="1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2pPr>
            <a:lvl3pPr lvl="2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3pPr>
            <a:lvl4pPr lvl="3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4pPr>
            <a:lvl5pPr lvl="4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5pPr>
            <a:lvl6pPr lvl="5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6pPr>
            <a:lvl7pPr lvl="6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7pPr>
            <a:lvl8pPr lvl="7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8pPr>
            <a:lvl9pPr lvl="8">
              <a:spcBef>
                <a:spcPts val="0"/>
              </a:spcBef>
              <a:spcAft>
                <a:spcPts val="0"/>
              </a:spcAft>
              <a:buSzPts val="3100"/>
              <a:buNone/>
              <a:defRPr sz="31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1"/>
          </p:nvPr>
        </p:nvSpPr>
        <p:spPr>
          <a:xfrm>
            <a:off x="364689" y="2050433"/>
            <a:ext cx="3285300" cy="46914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>
            <a:spLocks noGrp="1"/>
          </p:cNvSpPr>
          <p:nvPr>
            <p:ph type="title"/>
          </p:nvPr>
        </p:nvSpPr>
        <p:spPr>
          <a:xfrm>
            <a:off x="573592" y="664222"/>
            <a:ext cx="7450200" cy="60363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35" name="Google Shape;35;p8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5349238" y="-184"/>
            <a:ext cx="5349300" cy="7589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275" tIns="116275" rIns="116275" bIns="11627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title"/>
          </p:nvPr>
        </p:nvSpPr>
        <p:spPr>
          <a:xfrm>
            <a:off x="310635" y="1819619"/>
            <a:ext cx="4732800" cy="2187300"/>
          </a:xfrm>
          <a:prstGeom prst="rect">
            <a:avLst/>
          </a:prstGeom>
        </p:spPr>
        <p:txBody>
          <a:bodyPr spcFirstLastPara="1" wrap="square" lIns="116275" tIns="116275" rIns="116275" bIns="11627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ubTitle" idx="1"/>
          </p:nvPr>
        </p:nvSpPr>
        <p:spPr>
          <a:xfrm>
            <a:off x="310635" y="4136096"/>
            <a:ext cx="4732800" cy="18225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2"/>
          </p:nvPr>
        </p:nvSpPr>
        <p:spPr>
          <a:xfrm>
            <a:off x="5779212" y="1068414"/>
            <a:ext cx="4489200" cy="54522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marL="457200" lvl="0" indent="-374650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364689" y="6242453"/>
            <a:ext cx="7018500" cy="892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 hasCustomPrompt="1"/>
          </p:nvPr>
        </p:nvSpPr>
        <p:spPr>
          <a:xfrm>
            <a:off x="364689" y="1632150"/>
            <a:ext cx="9969000" cy="2897400"/>
          </a:xfrm>
          <a:prstGeom prst="rect">
            <a:avLst/>
          </a:prstGeom>
        </p:spPr>
        <p:txBody>
          <a:bodyPr spcFirstLastPara="1" wrap="square" lIns="116275" tIns="116275" rIns="116275" bIns="11627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1pPr>
            <a:lvl2pPr lvl="1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2pPr>
            <a:lvl3pPr lvl="2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3pPr>
            <a:lvl4pPr lvl="3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4pPr>
            <a:lvl5pPr lvl="4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5pPr>
            <a:lvl6pPr lvl="5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6pPr>
            <a:lvl7pPr lvl="6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7pPr>
            <a:lvl8pPr lvl="7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8pPr>
            <a:lvl9pPr lvl="8" algn="ctr">
              <a:spcBef>
                <a:spcPts val="0"/>
              </a:spcBef>
              <a:spcAft>
                <a:spcPts val="0"/>
              </a:spcAft>
              <a:buSzPts val="15300"/>
              <a:buNone/>
              <a:defRPr sz="153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>
            <a:spLocks noGrp="1"/>
          </p:cNvSpPr>
          <p:nvPr>
            <p:ph type="body" idx="1"/>
          </p:nvPr>
        </p:nvSpPr>
        <p:spPr>
          <a:xfrm>
            <a:off x="364689" y="4651286"/>
            <a:ext cx="9969000" cy="1919400"/>
          </a:xfrm>
          <a:prstGeom prst="rect">
            <a:avLst/>
          </a:prstGeom>
        </p:spPr>
        <p:txBody>
          <a:bodyPr spcFirstLastPara="1" wrap="square" lIns="116275" tIns="116275" rIns="116275" bIns="116275" anchor="t" anchorCtr="0">
            <a:normAutofit/>
          </a:bodyPr>
          <a:lstStyle>
            <a:lvl1pPr marL="457200" lvl="0" indent="-374650" algn="ctr"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689" y="656660"/>
            <a:ext cx="9969000" cy="84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275" tIns="116275" rIns="116275" bIns="11627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689" y="1700542"/>
            <a:ext cx="9969000" cy="50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275" tIns="116275" rIns="116275" bIns="116275" anchor="t" anchorCtr="0">
            <a:normAutofit/>
          </a:bodyPr>
          <a:lstStyle>
            <a:lvl1pPr marL="457200" lvl="0" indent="-3746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Char char="●"/>
              <a:defRPr sz="2300">
                <a:solidFill>
                  <a:schemeClr val="dk2"/>
                </a:solidFill>
              </a:defRPr>
            </a:lvl1pPr>
            <a:lvl2pPr marL="914400" lvl="1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2pPr>
            <a:lvl3pPr marL="1371600" lvl="2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3pPr>
            <a:lvl4pPr marL="1828800" lvl="3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4pPr>
            <a:lvl5pPr marL="2286000" lvl="4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5pPr>
            <a:lvl6pPr marL="2743200" lvl="5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6pPr>
            <a:lvl7pPr marL="3200400" lvl="6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7pPr>
            <a:lvl8pPr marL="3657600" lvl="7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○"/>
              <a:defRPr sz="1800">
                <a:solidFill>
                  <a:schemeClr val="dk2"/>
                </a:solidFill>
              </a:defRPr>
            </a:lvl8pPr>
            <a:lvl9pPr marL="4114800" lvl="8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■"/>
              <a:defRPr sz="1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12771" y="6880840"/>
            <a:ext cx="642000" cy="58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275" tIns="116275" rIns="116275" bIns="116275" anchor="ctr" anchorCtr="0">
            <a:norm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 rotWithShape="1">
          <a:blip r:embed="rId13">
            <a:alphaModFix amt="6000"/>
          </a:blip>
          <a:srcRect l="22015" t="12615" b="16747"/>
          <a:stretch/>
        </p:blipFill>
        <p:spPr>
          <a:xfrm>
            <a:off x="32475" y="621450"/>
            <a:ext cx="5251875" cy="68402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245500" y="104650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Key end points-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Ready to Progress Criteria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6455225" y="104650"/>
            <a:ext cx="3930600" cy="7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Subject- Science EYFS &amp; KS1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graphicFrame>
        <p:nvGraphicFramePr>
          <p:cNvPr id="57" name="Google Shape;57;p13"/>
          <p:cNvGraphicFramePr/>
          <p:nvPr/>
        </p:nvGraphicFramePr>
        <p:xfrm>
          <a:off x="379713" y="1000388"/>
          <a:ext cx="10073250" cy="6521076"/>
        </p:xfrm>
        <a:graphic>
          <a:graphicData uri="http://schemas.openxmlformats.org/drawingml/2006/table">
            <a:tbl>
              <a:tblPr>
                <a:noFill/>
                <a:tableStyleId>{A5BB891F-17B4-4EF6-B207-98E9FDF32307}</a:tableStyleId>
              </a:tblPr>
              <a:tblGrid>
                <a:gridCol w="103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6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16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4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Knowledge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Skills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553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EYFS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Be able to describe their immediate environment using knowledge from   observation.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Explore the natural world around them including animals and plants.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 some similarities and differences between the natural world around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them and contrasting environments,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Understand some important processes and changes in the natural world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around them, including the seasons and changing states of matter. 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knowledge from observation</a:t>
                      </a:r>
                      <a:r>
                        <a:rPr lang="en-GB" sz="8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,</a:t>
                      </a:r>
                      <a:endParaRPr sz="8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Making observations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Make observations and draw pictures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Drawing on their experiences and what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has been read in class.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5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1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PLANTS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 and name a variety of wild and garden plants, including deciduous and evergreen trees and know basic structure of a variety of flowering plants.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EVERYDAY MATERIALS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 the materials from which objects are made, their properties and name everyday materials,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SEASONAL CHANGES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weather associated with the seasons and how day length varies.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 INCLUDING HUMANS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Name a variety of common animals including fish, amphibians, reptiles, birds and mammals and know which are carnivores, herbivores and omnivores..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Asking simple questions and recognising that they can be answered in different ways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Observing closely, using simple equipment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Performing simple tests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Identifying and classifying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their observations and ideas to suggest answers to questions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Gathering and recording data to help in answering questions.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35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2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LIVING THINGS &amp; THEIR HABITATS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Differentiate between things that are living, dead, and have never been alive.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how habitats provide for the needs of animals and plants.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how animals obtain their food and simple food chains.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PLANTS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Observe and describe how seeds and bulbs grow into mature plants.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Find out and describe how plants grow and stay healthy.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 INCLUDING HUMANS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Notice that animals, including humans, have offspring which grow into adults.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Find out about and describe the basic needs of animals for survival.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the importance for humans staying healthy and how to do this..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USES OF EVERYDAY MATERIALS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 and compare the suitability of a variety of everyday materials and how some materials can be changed by squashing, bending, twisting and stretching.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Asking simple questions and recognising that they can be answered in different ways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Observing closely, using simple equipment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Performing simple tests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Identifying and classifying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their observations and ideas to suggest answers to questions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Gathering and recording data to help in answering questions.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196425" y="97025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Key end points-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Ready to Progress Criteria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sp>
        <p:nvSpPr>
          <p:cNvPr id="63" name="Google Shape;63;p14"/>
          <p:cNvSpPr txBox="1"/>
          <p:nvPr/>
        </p:nvSpPr>
        <p:spPr>
          <a:xfrm>
            <a:off x="6635375" y="97025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Subject- Science LKS2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graphicFrame>
        <p:nvGraphicFramePr>
          <p:cNvPr id="64" name="Google Shape;64;p14"/>
          <p:cNvGraphicFramePr/>
          <p:nvPr/>
        </p:nvGraphicFramePr>
        <p:xfrm>
          <a:off x="330638" y="99276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{A5BB891F-17B4-4EF6-B207-98E9FDF32307}</a:tableStyleId>
              </a:tblPr>
              <a:tblGrid>
                <a:gridCol w="103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6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16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4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Knowledge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Skills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3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PLANTS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Functions of roots, stem/trunk (how they transport water), leaves and flowers.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Plants need: air, light, water, nutrients from soil, and room to grow.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Life cycle of flowering plants: pollination, seed formation and seed dispersal.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ANIMALS, INCLUDING HUMANS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Skeletons and muscles for support, protection and movement.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ROCKS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Classify different kinds of rocks based on appearance and physical properties.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how fossils are formed.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LIGHT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Light is needed in order to see things and light is reflected from surfaces.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Shadows are formed when light is blocked by an opaque object.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FORCES AND MAGNETS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The effect of friction on how things move on different surfaces.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Magnetic forces can act at a distance., magnets attract/repel having two poles,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Use different types of scientific enquiries to answer questions.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Setting up simple practical enquiries, comparative and fair tests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Making systematic and careful observations, taking accurate measurements using a range of equipment, including thermometers and data loggers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Gathering, recording, classifying and presenting data in a variety of ways to help in answering questions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Recording findings using simple scientific language, drawings, labelled diagrams, keys, bar charts, and tables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Reporting on findings from enquiries, including oral and written explanations, displays or presentations of results and conclusions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results to draw simple conclusions, make predictions for new values, suggest improvements and raise further questions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Identifying differences, similarities or changes related to simple scientific ideas and processes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straightforward scientific evidence to answer questions.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5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4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LIVING THINGS AND THEIR HABITATS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Living things can be classified &amp; identified using classification keys.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Changes in the environment can sometimes pose dangers to living things.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ANIMALS, INCLUDING HUMANS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Functions of the basic parts of the digestive system in humans.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 the different types of teeth in humans and their simple functions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Interpret a variety of food chains, identifying producers, predators and prey.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STATES OF MATTER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 the difference between solids, liquids or gases and that some materials change state when they are heated or cooled.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the water cycle.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SOUND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Sounds are made through vibrations and travels through waves to the ear.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 the difference between the pitch and volume.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ELECTRICITY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Make a series circuit &amp; name its parts: cells, wires, bulbs, switches and buzzers.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 switch opens and closes a circuit.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Differences between conductors (especially metal) and insulators.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Use different types of scientific enquiries to answer questions.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Setting up simple practical enquiries, comparative and fair tests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Making systematic and careful observations, taking accurate measurements using a range of equipment, including thermometers and data loggers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Gathering, recording, classifying and presenting data in a variety of ways to help in answering questions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Recording findings using simple scientific language, drawings, labelled diagrams, keys, bar charts, and tables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Reporting on findings from enquiries, including oral and written explanations, displays or presentations of results and conclusions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results to draw simple conclusions, make predictions for new values, suggest improvements and raise further questions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Identifying differences, similarities or changes related to simple scientific ideas and processes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straightforward scientific evidence to answer questions.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/>
        </p:nvSpPr>
        <p:spPr>
          <a:xfrm>
            <a:off x="196425" y="0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Key end points-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Ready to Progress Criteria 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sp>
        <p:nvSpPr>
          <p:cNvPr id="70" name="Google Shape;70;p15"/>
          <p:cNvSpPr txBox="1"/>
          <p:nvPr/>
        </p:nvSpPr>
        <p:spPr>
          <a:xfrm>
            <a:off x="6635375" y="0"/>
            <a:ext cx="3866700" cy="76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>
                <a:solidFill>
                  <a:srgbClr val="595959"/>
                </a:solidFill>
                <a:latin typeface="Comic Neue"/>
                <a:ea typeface="Comic Neue"/>
                <a:cs typeface="Comic Neue"/>
                <a:sym typeface="Comic Neue"/>
              </a:rPr>
              <a:t>Subject- Science UKS2</a:t>
            </a: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solidFill>
                <a:srgbClr val="595959"/>
              </a:solidFill>
              <a:latin typeface="Comic Neue"/>
              <a:ea typeface="Comic Neue"/>
              <a:cs typeface="Comic Neue"/>
              <a:sym typeface="Comic Neue"/>
            </a:endParaRPr>
          </a:p>
        </p:txBody>
      </p:sp>
      <p:graphicFrame>
        <p:nvGraphicFramePr>
          <p:cNvPr id="71" name="Google Shape;71;p15"/>
          <p:cNvGraphicFramePr/>
          <p:nvPr/>
        </p:nvGraphicFramePr>
        <p:xfrm>
          <a:off x="330638" y="8957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{A5BB891F-17B4-4EF6-B207-98E9FDF32307}</a:tableStyleId>
              </a:tblPr>
              <a:tblGrid>
                <a:gridCol w="103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16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16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142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Knowledge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Skills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35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5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LIVING THINGS AND THEIR HABITATS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Life cycles of a mammal, an amphibian, an insect and a bird.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Process of reproduction in some plants and animals.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 INCLUDING HUMANS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Changes as humans develop to old age.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PROPERTIES AND CHANGES OF MATERIALS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Some materials dissolve forming a solution, and can be recovered.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Differences between liquids and gases and how to separate mixtures.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Know that some chemical changes are reversible and some are irreversible.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EARTH AND SPACE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Movement of the Earth, Sun and Moon.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Explain day and night (the apparent movement of the sun across the sky.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FORCES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Explain that unsupported objects fall towards the Earth because of gravity.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Effects of air &amp; water resistance and friction, that act between moving surfaces,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Levers, pulleys and gears, allow a smaller force to have a greater effect.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Planning different types of scientific enquiries to answer questions, including recognising and controlling variables where necessary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Taking measurements, using a range of scientific equipment, with increasing accuracy and precision, taking repeat readings when appropriate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Recording data and results of increasing complexity using scientific diagrams and labels, classification keys, tables, scatter graphs, bar and line graphs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test results to make predictions to set up further comparative and fair tests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Reporting and presenting findings from enquiries, including conclusions, causal relationships and explanations of and degree of trust in results, in oral and written forms such as displays and other presentations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Identifying scientific evidence that has been used to support or refute ideas or arguments.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35575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Year 6</a:t>
                      </a:r>
                      <a:endParaRPr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 anchor="ctr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LIVING THINGS AND THEIR HABITATS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how living things are classified based on similarities and differences, 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 INCLUDING HUMANS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Name the parts of the circulatory system and functions of the heart.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Describe how nutrients and water are transported within animals &amp; humans.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EVOLUTION AND INHERITANCE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Fossils provide information about the Earth millions of years ago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Offspring vary and are not identical to their parents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Animals &amp; plants adapt to their environment and this may lead to evolution.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LIGHT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Light travels in straight lines &amp; objects are seen as they give out or reflect light into the eye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Explain why shadows have the same shape as the objects that cast them.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ELECTRICITY</a:t>
                      </a:r>
                      <a:endParaRPr sz="1000" b="1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The effect of voltage on bulb brightness &amp; buzzer volume buzzer in a circuit.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Use recognised symbols when representing a simple circuit in a diagram. </a:t>
                      </a: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Planning different types of scientific enquiries to answer questions, including recognising and controlling variables where necessary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Taking measurements, using a range of scientific equipment, with increasing accuracy and precision, taking repeat readings when appropriate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Recording data and results of increasing complexity using scientific diagrams and labels, classification keys, tables, scatter graphs, bar and line graphs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Using test results to make predictions to set up further comparative and fair tests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Reporting and presenting findings from enquiries, including conclusions, causal relationships and explanations of and degree of trust in results, in oral and written forms such as displays and other presentations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000">
                          <a:solidFill>
                            <a:srgbClr val="000000"/>
                          </a:solidFill>
                        </a:rPr>
                        <a:t>•</a:t>
                      </a:r>
                      <a:r>
                        <a:rPr lang="en-GB" sz="1000">
                          <a:solidFill>
                            <a:srgbClr val="000000"/>
                          </a:solidFill>
                          <a:latin typeface="Comic Neue"/>
                          <a:ea typeface="Comic Neue"/>
                          <a:cs typeface="Comic Neue"/>
                          <a:sym typeface="Comic Neue"/>
                        </a:rPr>
                        <a:t>Identifying scientific evidence that has been used to support or refute ideas or arguments.</a:t>
                      </a:r>
                      <a:endParaRPr sz="1000">
                        <a:solidFill>
                          <a:srgbClr val="000000"/>
                        </a:solidFill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800">
                        <a:latin typeface="Comic Neue"/>
                        <a:ea typeface="Comic Neue"/>
                        <a:cs typeface="Comic Neue"/>
                        <a:sym typeface="Comic Neue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1680</Words>
  <Application>Microsoft Office PowerPoint</Application>
  <PresentationFormat>Custom</PresentationFormat>
  <Paragraphs>159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Arial</vt:lpstr>
      <vt:lpstr>Comic Neue</vt:lpstr>
      <vt:lpstr>Simple Light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3</cp:revision>
  <dcterms:modified xsi:type="dcterms:W3CDTF">2024-09-25T17:43:34Z</dcterms:modified>
</cp:coreProperties>
</file>