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65" r:id="rId3"/>
    <p:sldId id="257" r:id="rId4"/>
    <p:sldId id="259" r:id="rId5"/>
    <p:sldId id="266" r:id="rId6"/>
    <p:sldId id="269" r:id="rId7"/>
    <p:sldId id="268" r:id="rId8"/>
    <p:sldId id="258" r:id="rId9"/>
    <p:sldId id="263" r:id="rId10"/>
    <p:sldId id="260" r:id="rId11"/>
    <p:sldId id="264" r:id="rId12"/>
    <p:sldId id="261" r:id="rId13"/>
    <p:sldId id="262"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5" d="100"/>
          <a:sy n="85" d="100"/>
        </p:scale>
        <p:origin x="115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48885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92303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90739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461377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9/30/2025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37708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9/30/2025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08889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4773592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24846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77381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377153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0019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1776004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049597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2596466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537948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84868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BCAD085-E8A6-8845-BD4E-CB4CCA059FC4}" type="datetimeFigureOut">
              <a:rPr lang="en-US" smtClean="0"/>
              <a:t>9/30/2025</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42041335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runnymedestedwards.co.uk/magna-carta/"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runnymedestedwards.co.uk"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4500" y="440694"/>
            <a:ext cx="6274293" cy="1470025"/>
          </a:xfrm>
        </p:spPr>
        <p:txBody>
          <a:bodyPr/>
          <a:lstStyle/>
          <a:p>
            <a:pPr algn="ctr"/>
            <a:r>
              <a:rPr dirty="0"/>
              <a:t>Meet the Teacher </a:t>
            </a:r>
            <a:r>
              <a:rPr lang="en-GB" dirty="0"/>
              <a:t>Presentation</a:t>
            </a:r>
            <a:endParaRPr dirty="0"/>
          </a:p>
        </p:txBody>
      </p:sp>
      <p:sp>
        <p:nvSpPr>
          <p:cNvPr id="3" name="Subtitle 2"/>
          <p:cNvSpPr>
            <a:spLocks noGrp="1"/>
          </p:cNvSpPr>
          <p:nvPr>
            <p:ph type="subTitle" idx="1"/>
          </p:nvPr>
        </p:nvSpPr>
        <p:spPr>
          <a:xfrm>
            <a:off x="707993" y="5282576"/>
            <a:ext cx="6400800" cy="1344786"/>
          </a:xfrm>
        </p:spPr>
        <p:txBody>
          <a:bodyPr/>
          <a:lstStyle/>
          <a:p>
            <a:pPr algn="ctr"/>
            <a:r>
              <a:rPr dirty="0"/>
              <a:t>Runnymede St Edward's Catholic Primary School</a:t>
            </a:r>
            <a:endParaRPr lang="en-GB" dirty="0"/>
          </a:p>
          <a:p>
            <a:pPr algn="ctr"/>
            <a:r>
              <a:rPr lang="en-GB" b="1" dirty="0"/>
              <a:t>Year 3</a:t>
            </a:r>
          </a:p>
          <a:p>
            <a:pPr algn="ctr"/>
            <a:r>
              <a:rPr lang="en-GB" b="1" dirty="0"/>
              <a:t>September 2025</a:t>
            </a:r>
            <a:endParaRPr b="1" dirty="0"/>
          </a:p>
        </p:txBody>
      </p:sp>
      <p:pic>
        <p:nvPicPr>
          <p:cNvPr id="5" name="Picture 4">
            <a:extLst>
              <a:ext uri="{FF2B5EF4-FFF2-40B4-BE49-F238E27FC236}">
                <a16:creationId xmlns:a16="http://schemas.microsoft.com/office/drawing/2014/main" id="{1488CE90-B3B8-4BC2-8A99-736654376F18}"/>
              </a:ext>
            </a:extLst>
          </p:cNvPr>
          <p:cNvPicPr>
            <a:picLocks noChangeAspect="1"/>
          </p:cNvPicPr>
          <p:nvPr/>
        </p:nvPicPr>
        <p:blipFill>
          <a:blip r:embed="rId2"/>
          <a:stretch>
            <a:fillRect/>
          </a:stretch>
        </p:blipFill>
        <p:spPr>
          <a:xfrm>
            <a:off x="2946700" y="1910719"/>
            <a:ext cx="2806717" cy="313460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9B848-141A-4DBC-B3CA-F7DF7AF94E42}"/>
              </a:ext>
            </a:extLst>
          </p:cNvPr>
          <p:cNvSpPr>
            <a:spLocks noGrp="1"/>
          </p:cNvSpPr>
          <p:nvPr>
            <p:ph type="title"/>
          </p:nvPr>
        </p:nvSpPr>
        <p:spPr>
          <a:xfrm>
            <a:off x="609599" y="156236"/>
            <a:ext cx="6347713" cy="660400"/>
          </a:xfrm>
        </p:spPr>
        <p:txBody>
          <a:bodyPr/>
          <a:lstStyle/>
          <a:p>
            <a:r>
              <a:rPr lang="en-GB" b="1" u="sng" dirty="0"/>
              <a:t>A bit about us</a:t>
            </a:r>
          </a:p>
        </p:txBody>
      </p:sp>
      <p:sp>
        <p:nvSpPr>
          <p:cNvPr id="3" name="Content Placeholder 2">
            <a:extLst>
              <a:ext uri="{FF2B5EF4-FFF2-40B4-BE49-F238E27FC236}">
                <a16:creationId xmlns:a16="http://schemas.microsoft.com/office/drawing/2014/main" id="{62D715F4-D755-4C46-831F-331D80BD1591}"/>
              </a:ext>
            </a:extLst>
          </p:cNvPr>
          <p:cNvSpPr>
            <a:spLocks noGrp="1"/>
          </p:cNvSpPr>
          <p:nvPr>
            <p:ph idx="1"/>
          </p:nvPr>
        </p:nvSpPr>
        <p:spPr>
          <a:xfrm>
            <a:off x="346229" y="816636"/>
            <a:ext cx="6986726" cy="5735084"/>
          </a:xfrm>
        </p:spPr>
        <p:txBody>
          <a:bodyPr>
            <a:normAutofit fontScale="85000" lnSpcReduction="10000"/>
          </a:bodyPr>
          <a:lstStyle/>
          <a:p>
            <a:r>
              <a:rPr lang="en-GB" dirty="0"/>
              <a:t>Edmund Rice School – Part of a global network of over 200 schools worldwide.</a:t>
            </a:r>
          </a:p>
          <a:p>
            <a:r>
              <a:rPr lang="en-GB" dirty="0"/>
              <a:t>We are highly oversubscribed in all year groups with large waiting lists for places.</a:t>
            </a:r>
          </a:p>
          <a:p>
            <a:r>
              <a:rPr lang="en-GB" dirty="0"/>
              <a:t>We are a Catholic school and we follow the RED Curriculum as advised by the Archdiocese. We also follow the Archdiocesan approved ‘Journey in Love’ scheme for our Relationship and Sex Education lessons. This is undertaken on a termly basis for a week and we will inform you of this nearer the time.</a:t>
            </a:r>
          </a:p>
          <a:p>
            <a:r>
              <a:rPr lang="en-GB" dirty="0"/>
              <a:t>Behaviour - We are clear with our expectations of behaviour and have a real focus on behaviour for learning. </a:t>
            </a:r>
          </a:p>
          <a:p>
            <a:r>
              <a:rPr lang="en-GB" dirty="0"/>
              <a:t>Above and beyond – In the spirit of Edmund Rice, all Teaching staff volunteer their time to undertake an after school club so all children can attend at some point in the year. </a:t>
            </a:r>
          </a:p>
          <a:p>
            <a:r>
              <a:rPr lang="en-GB" dirty="0"/>
              <a:t>Parking – Please do not park in the roads opposite school. You will receive a fine by the Private Parking Company.</a:t>
            </a:r>
          </a:p>
          <a:p>
            <a:r>
              <a:rPr lang="en-GB" dirty="0"/>
              <a:t>We kindly ask, ask we are a healthy school, that you do not send sweets/treats in for birthdays. This is a financial pressure on parents/carers and we have many allergies in school. We will celebrate all children’s birthdays on the school newsletter.</a:t>
            </a:r>
          </a:p>
          <a:p>
            <a:r>
              <a:rPr lang="en-GB" dirty="0"/>
              <a:t>Health and safety before and after school – Under no circumstances should children be running around school site (including steps and ramps) or climbing on play equipment. </a:t>
            </a:r>
          </a:p>
        </p:txBody>
      </p:sp>
      <p:pic>
        <p:nvPicPr>
          <p:cNvPr id="4" name="Picture 3">
            <a:extLst>
              <a:ext uri="{FF2B5EF4-FFF2-40B4-BE49-F238E27FC236}">
                <a16:creationId xmlns:a16="http://schemas.microsoft.com/office/drawing/2014/main" id="{EDD61E08-7190-498F-BCA2-362B0A21B3A7}"/>
              </a:ext>
            </a:extLst>
          </p:cNvPr>
          <p:cNvPicPr>
            <a:picLocks noChangeAspect="1"/>
          </p:cNvPicPr>
          <p:nvPr/>
        </p:nvPicPr>
        <p:blipFill>
          <a:blip r:embed="rId2"/>
          <a:stretch>
            <a:fillRect/>
          </a:stretch>
        </p:blipFill>
        <p:spPr>
          <a:xfrm>
            <a:off x="7853777" y="92474"/>
            <a:ext cx="1093658" cy="1221422"/>
          </a:xfrm>
          <a:prstGeom prst="rect">
            <a:avLst/>
          </a:prstGeom>
        </p:spPr>
      </p:pic>
    </p:spTree>
    <p:extLst>
      <p:ext uri="{BB962C8B-B14F-4D97-AF65-F5344CB8AC3E}">
        <p14:creationId xmlns:p14="http://schemas.microsoft.com/office/powerpoint/2010/main" val="1754967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513" y="156237"/>
            <a:ext cx="6900910" cy="873573"/>
          </a:xfrm>
        </p:spPr>
        <p:txBody>
          <a:bodyPr>
            <a:normAutofit fontScale="90000"/>
          </a:bodyPr>
          <a:lstStyle/>
          <a:p>
            <a:pPr algn="ctr"/>
            <a:r>
              <a:rPr b="1" u="sng" dirty="0"/>
              <a:t>Day-to-Day Running of the School</a:t>
            </a:r>
          </a:p>
        </p:txBody>
      </p:sp>
      <p:sp>
        <p:nvSpPr>
          <p:cNvPr id="3" name="Content Placeholder 2"/>
          <p:cNvSpPr>
            <a:spLocks noGrp="1"/>
          </p:cNvSpPr>
          <p:nvPr>
            <p:ph idx="1"/>
          </p:nvPr>
        </p:nvSpPr>
        <p:spPr>
          <a:xfrm>
            <a:off x="609599" y="798990"/>
            <a:ext cx="6723356" cy="5769608"/>
          </a:xfrm>
        </p:spPr>
        <p:txBody>
          <a:bodyPr>
            <a:normAutofit fontScale="92500" lnSpcReduction="10000"/>
          </a:bodyPr>
          <a:lstStyle/>
          <a:p>
            <a:r>
              <a:rPr lang="en-GB" dirty="0"/>
              <a:t>Gates open at 8.40am each day.</a:t>
            </a:r>
          </a:p>
          <a:p>
            <a:r>
              <a:rPr dirty="0"/>
              <a:t>School starts promptly at 8:55am and finishes at </a:t>
            </a:r>
            <a:r>
              <a:rPr lang="en-GB" dirty="0">
                <a:solidFill>
                  <a:schemeClr val="tx1"/>
                </a:solidFill>
              </a:rPr>
              <a:t>3:10</a:t>
            </a:r>
            <a:r>
              <a:rPr dirty="0"/>
              <a:t>pm</a:t>
            </a:r>
          </a:p>
          <a:p>
            <a:r>
              <a:rPr dirty="0"/>
              <a:t>Please ensure children arrive on time each day</a:t>
            </a:r>
            <a:r>
              <a:rPr lang="en-GB" dirty="0"/>
              <a:t>. If your child arrives late to school you must bring them to the main school gate. </a:t>
            </a:r>
            <a:endParaRPr dirty="0"/>
          </a:p>
          <a:p>
            <a:r>
              <a:rPr lang="en-GB" dirty="0"/>
              <a:t>Excellent attendance</a:t>
            </a:r>
            <a:r>
              <a:rPr dirty="0"/>
              <a:t> and punctuality are crucial for success</a:t>
            </a:r>
            <a:r>
              <a:rPr lang="en-GB" dirty="0"/>
              <a:t>. As a school any requests for leave of absence are unauthorised. Holidays during term time are always unauthorised and referred to the Local Authority for a fine.</a:t>
            </a:r>
          </a:p>
          <a:p>
            <a:r>
              <a:rPr lang="en-GB" dirty="0"/>
              <a:t>We pride ourselves on having attendance above the national level, however, we need your continued support to achieve this. </a:t>
            </a:r>
            <a:endParaRPr dirty="0"/>
          </a:p>
          <a:p>
            <a:r>
              <a:rPr dirty="0"/>
              <a:t>Children should bring labelled water bottles and PE kits</a:t>
            </a:r>
          </a:p>
          <a:p>
            <a:r>
              <a:rPr lang="en-GB" dirty="0"/>
              <a:t>We only allow a piece of fruit or vegetable for snack. Snacks must not be sent in any plastic wrappers. </a:t>
            </a:r>
          </a:p>
          <a:p>
            <a:r>
              <a:rPr lang="en-GB" dirty="0"/>
              <a:t>Water bottles: We do not allow ‘Stanley size’ water bottles, Air Up water bottles or flavoured water of any kind.</a:t>
            </a:r>
          </a:p>
          <a:p>
            <a:r>
              <a:rPr lang="en-GB" dirty="0"/>
              <a:t>Smart Watches or Apple Watches are not allowed.</a:t>
            </a:r>
          </a:p>
          <a:p>
            <a:pPr marL="0" indent="0">
              <a:buNone/>
            </a:pPr>
            <a:endParaRPr lang="en-GB" dirty="0"/>
          </a:p>
          <a:p>
            <a:endParaRPr dirty="0"/>
          </a:p>
        </p:txBody>
      </p:sp>
      <p:pic>
        <p:nvPicPr>
          <p:cNvPr id="4" name="Picture 3">
            <a:extLst>
              <a:ext uri="{FF2B5EF4-FFF2-40B4-BE49-F238E27FC236}">
                <a16:creationId xmlns:a16="http://schemas.microsoft.com/office/drawing/2014/main" id="{33F59076-927C-491E-941C-5A7447989683}"/>
              </a:ext>
            </a:extLst>
          </p:cNvPr>
          <p:cNvPicPr>
            <a:picLocks noChangeAspect="1"/>
          </p:cNvPicPr>
          <p:nvPr/>
        </p:nvPicPr>
        <p:blipFill>
          <a:blip r:embed="rId2"/>
          <a:stretch>
            <a:fillRect/>
          </a:stretch>
        </p:blipFill>
        <p:spPr>
          <a:xfrm>
            <a:off x="7853777" y="92474"/>
            <a:ext cx="1093658" cy="122142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26193"/>
          </a:xfrm>
        </p:spPr>
        <p:txBody>
          <a:bodyPr/>
          <a:lstStyle/>
          <a:p>
            <a:r>
              <a:rPr b="1" u="sng" dirty="0"/>
              <a:t>Communication</a:t>
            </a:r>
          </a:p>
        </p:txBody>
      </p:sp>
      <p:sp>
        <p:nvSpPr>
          <p:cNvPr id="3" name="Content Placeholder 2"/>
          <p:cNvSpPr>
            <a:spLocks noGrp="1"/>
          </p:cNvSpPr>
          <p:nvPr>
            <p:ph idx="1"/>
          </p:nvPr>
        </p:nvSpPr>
        <p:spPr>
          <a:xfrm>
            <a:off x="457200" y="1207364"/>
            <a:ext cx="8229600" cy="5375998"/>
          </a:xfrm>
        </p:spPr>
        <p:txBody>
          <a:bodyPr>
            <a:normAutofit lnSpcReduction="10000"/>
          </a:bodyPr>
          <a:lstStyle/>
          <a:p>
            <a:r>
              <a:rPr dirty="0"/>
              <a:t>Open communication between home and school is essential</a:t>
            </a:r>
          </a:p>
          <a:p>
            <a:r>
              <a:rPr dirty="0"/>
              <a:t>Please use email, phone or arrange appointments to discuss queries</a:t>
            </a:r>
          </a:p>
          <a:p>
            <a:r>
              <a:rPr dirty="0"/>
              <a:t>Teachers are available at the end of the day</a:t>
            </a:r>
            <a:r>
              <a:rPr lang="en-GB" dirty="0"/>
              <a:t>. However, we ask that you wait until all children have been safely dismissed to their adult before discussing anything with us.</a:t>
            </a:r>
            <a:r>
              <a:rPr dirty="0"/>
              <a:t> </a:t>
            </a:r>
            <a:endParaRPr lang="en-GB" dirty="0"/>
          </a:p>
          <a:p>
            <a:r>
              <a:rPr dirty="0"/>
              <a:t>Please avoid using WhatsApp or social media to discuss school matters</a:t>
            </a:r>
            <a:r>
              <a:rPr lang="en-GB" dirty="0"/>
              <a:t>.</a:t>
            </a:r>
            <a:endParaRPr dirty="0"/>
          </a:p>
          <a:p>
            <a:r>
              <a:rPr lang="en-GB" dirty="0"/>
              <a:t>R</a:t>
            </a:r>
            <a:r>
              <a:rPr dirty="0" err="1"/>
              <a:t>espectful</a:t>
            </a:r>
            <a:r>
              <a:rPr dirty="0"/>
              <a:t> communication helps us support your child effectively</a:t>
            </a:r>
            <a:r>
              <a:rPr lang="en-GB" dirty="0"/>
              <a:t>.</a:t>
            </a:r>
          </a:p>
          <a:p>
            <a:r>
              <a:rPr lang="en-GB" dirty="0"/>
              <a:t>Dojo’s are not a platform for communication.</a:t>
            </a:r>
          </a:p>
          <a:p>
            <a:r>
              <a:rPr lang="en-GB" dirty="0"/>
              <a:t>Newsletter – Please read this on a weekly basis.</a:t>
            </a:r>
          </a:p>
          <a:p>
            <a:r>
              <a:rPr lang="en-GB" dirty="0"/>
              <a:t>Instagram – We have set up an Instagram page and will be moving from X to this platform shortly.</a:t>
            </a:r>
          </a:p>
          <a:p>
            <a:r>
              <a:rPr lang="en-GB" dirty="0"/>
              <a:t>Please download Arbor App – Parents/Carers must update medical and dietary information. </a:t>
            </a:r>
          </a:p>
          <a:p>
            <a:r>
              <a:rPr lang="en-GB" dirty="0"/>
              <a:t>Ensure we have at least 3 emergency contacts</a:t>
            </a:r>
          </a:p>
          <a:p>
            <a:r>
              <a:rPr lang="en-GB" dirty="0"/>
              <a:t>Please check emails regularly. </a:t>
            </a:r>
          </a:p>
          <a:p>
            <a:endParaRPr lang="en-GB" dirty="0"/>
          </a:p>
          <a:p>
            <a:endParaRPr lang="en-GB" dirty="0"/>
          </a:p>
          <a:p>
            <a:endParaRPr dirty="0"/>
          </a:p>
        </p:txBody>
      </p:sp>
      <p:pic>
        <p:nvPicPr>
          <p:cNvPr id="4" name="Picture 3">
            <a:extLst>
              <a:ext uri="{FF2B5EF4-FFF2-40B4-BE49-F238E27FC236}">
                <a16:creationId xmlns:a16="http://schemas.microsoft.com/office/drawing/2014/main" id="{A2839A9E-46AB-4643-A31D-CFAA46C9A5F8}"/>
              </a:ext>
            </a:extLst>
          </p:cNvPr>
          <p:cNvPicPr>
            <a:picLocks noChangeAspect="1"/>
          </p:cNvPicPr>
          <p:nvPr/>
        </p:nvPicPr>
        <p:blipFill>
          <a:blip r:embed="rId2"/>
          <a:stretch>
            <a:fillRect/>
          </a:stretch>
        </p:blipFill>
        <p:spPr>
          <a:xfrm>
            <a:off x="7853777" y="92474"/>
            <a:ext cx="1093658" cy="122142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EF639-0810-4E10-AFC6-5C9294B0FDE9}"/>
              </a:ext>
            </a:extLst>
          </p:cNvPr>
          <p:cNvSpPr>
            <a:spLocks noGrp="1"/>
          </p:cNvSpPr>
          <p:nvPr>
            <p:ph type="title"/>
          </p:nvPr>
        </p:nvSpPr>
        <p:spPr>
          <a:xfrm>
            <a:off x="281125" y="112451"/>
            <a:ext cx="6347713" cy="793072"/>
          </a:xfrm>
        </p:spPr>
        <p:txBody>
          <a:bodyPr>
            <a:normAutofit fontScale="90000"/>
          </a:bodyPr>
          <a:lstStyle/>
          <a:p>
            <a:r>
              <a:rPr lang="en-GB" b="1" u="sng" dirty="0"/>
              <a:t>Learning overviews</a:t>
            </a:r>
            <a:br>
              <a:rPr lang="en-GB" dirty="0"/>
            </a:br>
            <a:endParaRPr lang="en-GB" dirty="0"/>
          </a:p>
        </p:txBody>
      </p:sp>
      <p:pic>
        <p:nvPicPr>
          <p:cNvPr id="4" name="Picture 3">
            <a:extLst>
              <a:ext uri="{FF2B5EF4-FFF2-40B4-BE49-F238E27FC236}">
                <a16:creationId xmlns:a16="http://schemas.microsoft.com/office/drawing/2014/main" id="{A9015921-7A52-45CC-AB78-974CE6D648B6}"/>
              </a:ext>
            </a:extLst>
          </p:cNvPr>
          <p:cNvPicPr>
            <a:picLocks noChangeAspect="1"/>
          </p:cNvPicPr>
          <p:nvPr/>
        </p:nvPicPr>
        <p:blipFill>
          <a:blip r:embed="rId2"/>
          <a:stretch>
            <a:fillRect/>
          </a:stretch>
        </p:blipFill>
        <p:spPr>
          <a:xfrm>
            <a:off x="7853777" y="92474"/>
            <a:ext cx="1093658" cy="1221422"/>
          </a:xfrm>
          <a:prstGeom prst="rect">
            <a:avLst/>
          </a:prstGeom>
        </p:spPr>
      </p:pic>
      <p:pic>
        <p:nvPicPr>
          <p:cNvPr id="8" name="Picture 7">
            <a:extLst>
              <a:ext uri="{FF2B5EF4-FFF2-40B4-BE49-F238E27FC236}">
                <a16:creationId xmlns:a16="http://schemas.microsoft.com/office/drawing/2014/main" id="{2B1585A9-8F33-4BF7-91DF-01A21E0A82FA}"/>
              </a:ext>
            </a:extLst>
          </p:cNvPr>
          <p:cNvPicPr>
            <a:picLocks noChangeAspect="1"/>
          </p:cNvPicPr>
          <p:nvPr/>
        </p:nvPicPr>
        <p:blipFill>
          <a:blip r:embed="rId3"/>
          <a:stretch>
            <a:fillRect/>
          </a:stretch>
        </p:blipFill>
        <p:spPr>
          <a:xfrm>
            <a:off x="0" y="1426827"/>
            <a:ext cx="9144000" cy="4004345"/>
          </a:xfrm>
          <a:prstGeom prst="rect">
            <a:avLst/>
          </a:prstGeom>
        </p:spPr>
      </p:pic>
    </p:spTree>
    <p:extLst>
      <p:ext uri="{BB962C8B-B14F-4D97-AF65-F5344CB8AC3E}">
        <p14:creationId xmlns:p14="http://schemas.microsoft.com/office/powerpoint/2010/main" val="3445645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EF639-0810-4E10-AFC6-5C9294B0FDE9}"/>
              </a:ext>
            </a:extLst>
          </p:cNvPr>
          <p:cNvSpPr>
            <a:spLocks noGrp="1"/>
          </p:cNvSpPr>
          <p:nvPr>
            <p:ph type="title"/>
          </p:nvPr>
        </p:nvSpPr>
        <p:spPr>
          <a:xfrm>
            <a:off x="281125" y="112451"/>
            <a:ext cx="6347713" cy="793072"/>
          </a:xfrm>
        </p:spPr>
        <p:txBody>
          <a:bodyPr>
            <a:normAutofit fontScale="90000"/>
          </a:bodyPr>
          <a:lstStyle/>
          <a:p>
            <a:r>
              <a:rPr lang="en-GB" b="1" u="sng" dirty="0"/>
              <a:t>Learning overviews</a:t>
            </a:r>
            <a:br>
              <a:rPr lang="en-GB" dirty="0"/>
            </a:br>
            <a:endParaRPr lang="en-GB" dirty="0"/>
          </a:p>
        </p:txBody>
      </p:sp>
      <p:pic>
        <p:nvPicPr>
          <p:cNvPr id="4" name="Picture 3">
            <a:extLst>
              <a:ext uri="{FF2B5EF4-FFF2-40B4-BE49-F238E27FC236}">
                <a16:creationId xmlns:a16="http://schemas.microsoft.com/office/drawing/2014/main" id="{A9015921-7A52-45CC-AB78-974CE6D648B6}"/>
              </a:ext>
            </a:extLst>
          </p:cNvPr>
          <p:cNvPicPr>
            <a:picLocks noChangeAspect="1"/>
          </p:cNvPicPr>
          <p:nvPr/>
        </p:nvPicPr>
        <p:blipFill>
          <a:blip r:embed="rId2"/>
          <a:stretch>
            <a:fillRect/>
          </a:stretch>
        </p:blipFill>
        <p:spPr>
          <a:xfrm>
            <a:off x="7853777" y="92474"/>
            <a:ext cx="1093658" cy="1221422"/>
          </a:xfrm>
          <a:prstGeom prst="rect">
            <a:avLst/>
          </a:prstGeom>
        </p:spPr>
      </p:pic>
      <p:pic>
        <p:nvPicPr>
          <p:cNvPr id="3" name="Picture 2">
            <a:extLst>
              <a:ext uri="{FF2B5EF4-FFF2-40B4-BE49-F238E27FC236}">
                <a16:creationId xmlns:a16="http://schemas.microsoft.com/office/drawing/2014/main" id="{38980E9A-2C5F-4367-B762-0704A210FEC7}"/>
              </a:ext>
            </a:extLst>
          </p:cNvPr>
          <p:cNvPicPr>
            <a:picLocks noChangeAspect="1"/>
          </p:cNvPicPr>
          <p:nvPr/>
        </p:nvPicPr>
        <p:blipFill>
          <a:blip r:embed="rId3"/>
          <a:stretch>
            <a:fillRect/>
          </a:stretch>
        </p:blipFill>
        <p:spPr>
          <a:xfrm>
            <a:off x="0" y="1508648"/>
            <a:ext cx="9144000" cy="3840703"/>
          </a:xfrm>
          <a:prstGeom prst="rect">
            <a:avLst/>
          </a:prstGeom>
        </p:spPr>
      </p:pic>
    </p:spTree>
    <p:extLst>
      <p:ext uri="{BB962C8B-B14F-4D97-AF65-F5344CB8AC3E}">
        <p14:creationId xmlns:p14="http://schemas.microsoft.com/office/powerpoint/2010/main" val="4230770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EF639-0810-4E10-AFC6-5C9294B0FDE9}"/>
              </a:ext>
            </a:extLst>
          </p:cNvPr>
          <p:cNvSpPr>
            <a:spLocks noGrp="1"/>
          </p:cNvSpPr>
          <p:nvPr>
            <p:ph type="title"/>
          </p:nvPr>
        </p:nvSpPr>
        <p:spPr>
          <a:xfrm>
            <a:off x="281125" y="112451"/>
            <a:ext cx="6347713" cy="793072"/>
          </a:xfrm>
        </p:spPr>
        <p:txBody>
          <a:bodyPr>
            <a:normAutofit fontScale="90000"/>
          </a:bodyPr>
          <a:lstStyle/>
          <a:p>
            <a:r>
              <a:rPr lang="en-GB" b="1" u="sng" dirty="0"/>
              <a:t>Learning overviews</a:t>
            </a:r>
            <a:br>
              <a:rPr lang="en-GB" dirty="0"/>
            </a:br>
            <a:endParaRPr lang="en-GB" dirty="0"/>
          </a:p>
        </p:txBody>
      </p:sp>
      <p:pic>
        <p:nvPicPr>
          <p:cNvPr id="4" name="Picture 3">
            <a:extLst>
              <a:ext uri="{FF2B5EF4-FFF2-40B4-BE49-F238E27FC236}">
                <a16:creationId xmlns:a16="http://schemas.microsoft.com/office/drawing/2014/main" id="{A9015921-7A52-45CC-AB78-974CE6D648B6}"/>
              </a:ext>
            </a:extLst>
          </p:cNvPr>
          <p:cNvPicPr>
            <a:picLocks noChangeAspect="1"/>
          </p:cNvPicPr>
          <p:nvPr/>
        </p:nvPicPr>
        <p:blipFill>
          <a:blip r:embed="rId2"/>
          <a:stretch>
            <a:fillRect/>
          </a:stretch>
        </p:blipFill>
        <p:spPr>
          <a:xfrm>
            <a:off x="7853777" y="92474"/>
            <a:ext cx="1093658" cy="1221422"/>
          </a:xfrm>
          <a:prstGeom prst="rect">
            <a:avLst/>
          </a:prstGeom>
        </p:spPr>
      </p:pic>
      <p:pic>
        <p:nvPicPr>
          <p:cNvPr id="3" name="Picture 2">
            <a:extLst>
              <a:ext uri="{FF2B5EF4-FFF2-40B4-BE49-F238E27FC236}">
                <a16:creationId xmlns:a16="http://schemas.microsoft.com/office/drawing/2014/main" id="{C552DE5E-9833-4AD3-B581-E1DA3FAC41F7}"/>
              </a:ext>
            </a:extLst>
          </p:cNvPr>
          <p:cNvPicPr>
            <a:picLocks noChangeAspect="1"/>
          </p:cNvPicPr>
          <p:nvPr/>
        </p:nvPicPr>
        <p:blipFill>
          <a:blip r:embed="rId3"/>
          <a:stretch>
            <a:fillRect/>
          </a:stretch>
        </p:blipFill>
        <p:spPr>
          <a:xfrm>
            <a:off x="0" y="1612033"/>
            <a:ext cx="9144000" cy="4268414"/>
          </a:xfrm>
          <a:prstGeom prst="rect">
            <a:avLst/>
          </a:prstGeom>
        </p:spPr>
      </p:pic>
    </p:spTree>
    <p:extLst>
      <p:ext uri="{BB962C8B-B14F-4D97-AF65-F5344CB8AC3E}">
        <p14:creationId xmlns:p14="http://schemas.microsoft.com/office/powerpoint/2010/main" val="25907745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190" y="195308"/>
            <a:ext cx="6347713" cy="828584"/>
          </a:xfrm>
        </p:spPr>
        <p:txBody>
          <a:bodyPr/>
          <a:lstStyle/>
          <a:p>
            <a:r>
              <a:rPr b="1" u="sng" dirty="0"/>
              <a:t>Curriculum Expectations</a:t>
            </a:r>
          </a:p>
        </p:txBody>
      </p:sp>
      <p:sp>
        <p:nvSpPr>
          <p:cNvPr id="3" name="Content Placeholder 2"/>
          <p:cNvSpPr>
            <a:spLocks noGrp="1"/>
          </p:cNvSpPr>
          <p:nvPr>
            <p:ph idx="1"/>
          </p:nvPr>
        </p:nvSpPr>
        <p:spPr>
          <a:xfrm>
            <a:off x="609599" y="1438184"/>
            <a:ext cx="6347714" cy="4603180"/>
          </a:xfrm>
        </p:spPr>
        <p:txBody>
          <a:bodyPr>
            <a:normAutofit fontScale="92500" lnSpcReduction="10000"/>
          </a:bodyPr>
          <a:lstStyle/>
          <a:p>
            <a:r>
              <a:rPr dirty="0"/>
              <a:t>Broad and balanced curriculum with high expectations</a:t>
            </a:r>
            <a:r>
              <a:rPr lang="en-GB" dirty="0"/>
              <a:t>.</a:t>
            </a:r>
          </a:p>
          <a:p>
            <a:r>
              <a:rPr lang="en-GB" dirty="0"/>
              <a:t>We dedicate 10% of our teaching time per week to RE. This is in addition to our daily prayers and Prayer and Liturgy sessions.</a:t>
            </a:r>
            <a:endParaRPr dirty="0"/>
          </a:p>
          <a:p>
            <a:r>
              <a:rPr dirty="0"/>
              <a:t>Daily English and </a:t>
            </a:r>
            <a:r>
              <a:rPr dirty="0" err="1"/>
              <a:t>Maths</a:t>
            </a:r>
            <a:r>
              <a:rPr dirty="0"/>
              <a:t> lessons</a:t>
            </a:r>
            <a:r>
              <a:rPr lang="en-GB" dirty="0"/>
              <a:t>.</a:t>
            </a:r>
            <a:endParaRPr dirty="0"/>
          </a:p>
          <a:p>
            <a:r>
              <a:rPr dirty="0"/>
              <a:t>Strong focus on reading and fostering a love of books</a:t>
            </a:r>
            <a:r>
              <a:rPr lang="en-GB" dirty="0"/>
              <a:t>.</a:t>
            </a:r>
            <a:endParaRPr dirty="0"/>
          </a:p>
          <a:p>
            <a:r>
              <a:rPr dirty="0"/>
              <a:t>Opportunities for creativity, problem-solving and critical thinking</a:t>
            </a:r>
            <a:r>
              <a:rPr lang="en-GB" dirty="0"/>
              <a:t>.</a:t>
            </a:r>
            <a:endParaRPr dirty="0"/>
          </a:p>
          <a:p>
            <a:r>
              <a:rPr dirty="0"/>
              <a:t>Homework set regularly to support class learning</a:t>
            </a:r>
            <a:r>
              <a:rPr lang="en-GB" dirty="0"/>
              <a:t>.</a:t>
            </a:r>
          </a:p>
          <a:p>
            <a:r>
              <a:rPr lang="en-GB" dirty="0"/>
              <a:t>Children will sit tests on a termly basis. We use the test results in KS2 to determine any additional support required to support our ‘Quality First Teaching’ approach.</a:t>
            </a:r>
          </a:p>
          <a:p>
            <a:r>
              <a:rPr lang="en-GB" dirty="0"/>
              <a:t>All information will be on our website on our class pages and we send out termly knowledge organisers and curriculum maps.</a:t>
            </a:r>
            <a:endParaRPr dirty="0"/>
          </a:p>
        </p:txBody>
      </p:sp>
      <p:pic>
        <p:nvPicPr>
          <p:cNvPr id="4" name="Picture 3">
            <a:extLst>
              <a:ext uri="{FF2B5EF4-FFF2-40B4-BE49-F238E27FC236}">
                <a16:creationId xmlns:a16="http://schemas.microsoft.com/office/drawing/2014/main" id="{C472139F-3D30-4E44-9406-9F19FA4B432B}"/>
              </a:ext>
            </a:extLst>
          </p:cNvPr>
          <p:cNvPicPr>
            <a:picLocks noChangeAspect="1"/>
          </p:cNvPicPr>
          <p:nvPr/>
        </p:nvPicPr>
        <p:blipFill>
          <a:blip r:embed="rId2"/>
          <a:stretch>
            <a:fillRect/>
          </a:stretch>
        </p:blipFill>
        <p:spPr>
          <a:xfrm>
            <a:off x="7853777" y="92474"/>
            <a:ext cx="1093658" cy="122142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28DF2-14DF-491A-9159-2165A67382EB}"/>
              </a:ext>
            </a:extLst>
          </p:cNvPr>
          <p:cNvSpPr>
            <a:spLocks noGrp="1"/>
          </p:cNvSpPr>
          <p:nvPr>
            <p:ph type="title"/>
          </p:nvPr>
        </p:nvSpPr>
        <p:spPr>
          <a:xfrm>
            <a:off x="432046" y="213064"/>
            <a:ext cx="6347713" cy="793072"/>
          </a:xfrm>
        </p:spPr>
        <p:txBody>
          <a:bodyPr/>
          <a:lstStyle/>
          <a:p>
            <a:r>
              <a:rPr lang="en-GB" b="1" u="sng" dirty="0"/>
              <a:t>Homework</a:t>
            </a:r>
          </a:p>
        </p:txBody>
      </p:sp>
      <p:sp>
        <p:nvSpPr>
          <p:cNvPr id="3" name="Content Placeholder 2">
            <a:extLst>
              <a:ext uri="{FF2B5EF4-FFF2-40B4-BE49-F238E27FC236}">
                <a16:creationId xmlns:a16="http://schemas.microsoft.com/office/drawing/2014/main" id="{A0CA8338-345B-4CBA-9700-FDE8811291C4}"/>
              </a:ext>
            </a:extLst>
          </p:cNvPr>
          <p:cNvSpPr>
            <a:spLocks noGrp="1"/>
          </p:cNvSpPr>
          <p:nvPr>
            <p:ph idx="1"/>
          </p:nvPr>
        </p:nvSpPr>
        <p:spPr>
          <a:xfrm>
            <a:off x="432044" y="1121903"/>
            <a:ext cx="7034075" cy="4479907"/>
          </a:xfrm>
        </p:spPr>
        <p:txBody>
          <a:bodyPr>
            <a:normAutofit fontScale="85000" lnSpcReduction="10000"/>
          </a:bodyPr>
          <a:lstStyle/>
          <a:p>
            <a:r>
              <a:rPr lang="en-GB" dirty="0"/>
              <a:t>Homework is as follows:</a:t>
            </a:r>
          </a:p>
          <a:p>
            <a:r>
              <a:rPr lang="en-GB" dirty="0">
                <a:solidFill>
                  <a:schemeClr val="tx1"/>
                </a:solidFill>
              </a:rPr>
              <a:t>Spellings and times tables are sent home every Friday.</a:t>
            </a:r>
          </a:p>
          <a:p>
            <a:r>
              <a:rPr lang="en-GB" dirty="0"/>
              <a:t>Reading books are given out for a full week but please ensure that they are sent into school everyday.</a:t>
            </a:r>
          </a:p>
          <a:p>
            <a:r>
              <a:rPr lang="en-GB" dirty="0"/>
              <a:t>Spelling &amp; times table tests are on a Friday.</a:t>
            </a:r>
          </a:p>
          <a:p>
            <a:r>
              <a:rPr lang="en-GB" dirty="0"/>
              <a:t>We are proud to work with Century. Last year we hosted an event with the Metro Mayor for over 200 schools to attend. We know the system works and we can see the impact in results. It is a pioneering initiative Runnymede is at the forefront of.</a:t>
            </a:r>
          </a:p>
          <a:p>
            <a:r>
              <a:rPr lang="en-GB" dirty="0"/>
              <a:t>Our homework system ‘Century’ is an individual programme so please don’t compare to what other parents are saying or what their child is working on. </a:t>
            </a:r>
          </a:p>
          <a:p>
            <a:r>
              <a:rPr lang="en-GB" dirty="0"/>
              <a:t>Century is bespoke – children will not have the same questions as it is an AI generative tool that adjusts to how your child answers a question.</a:t>
            </a:r>
          </a:p>
          <a:p>
            <a:r>
              <a:rPr lang="en-GB" dirty="0"/>
              <a:t>Nuggets will be set by the Class Teacher. Phase Leaders will have oversight of your child’s usage alongside the Class Teacher.</a:t>
            </a:r>
          </a:p>
        </p:txBody>
      </p:sp>
      <p:pic>
        <p:nvPicPr>
          <p:cNvPr id="4" name="Picture 3">
            <a:extLst>
              <a:ext uri="{FF2B5EF4-FFF2-40B4-BE49-F238E27FC236}">
                <a16:creationId xmlns:a16="http://schemas.microsoft.com/office/drawing/2014/main" id="{B9EB9295-8716-4D41-8A01-9E9D4FEEFB66}"/>
              </a:ext>
            </a:extLst>
          </p:cNvPr>
          <p:cNvPicPr>
            <a:picLocks noChangeAspect="1"/>
          </p:cNvPicPr>
          <p:nvPr/>
        </p:nvPicPr>
        <p:blipFill>
          <a:blip r:embed="rId2"/>
          <a:stretch>
            <a:fillRect/>
          </a:stretch>
        </p:blipFill>
        <p:spPr>
          <a:xfrm>
            <a:off x="7853777" y="92474"/>
            <a:ext cx="1093658" cy="1221422"/>
          </a:xfrm>
          <a:prstGeom prst="rect">
            <a:avLst/>
          </a:prstGeom>
        </p:spPr>
      </p:pic>
    </p:spTree>
    <p:extLst>
      <p:ext uri="{BB962C8B-B14F-4D97-AF65-F5344CB8AC3E}">
        <p14:creationId xmlns:p14="http://schemas.microsoft.com/office/powerpoint/2010/main" val="4115807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u="sng" dirty="0"/>
              <a:t>Working Together</a:t>
            </a:r>
          </a:p>
        </p:txBody>
      </p:sp>
      <p:sp>
        <p:nvSpPr>
          <p:cNvPr id="3" name="Content Placeholder 2"/>
          <p:cNvSpPr>
            <a:spLocks noGrp="1"/>
          </p:cNvSpPr>
          <p:nvPr>
            <p:ph idx="1"/>
          </p:nvPr>
        </p:nvSpPr>
        <p:spPr>
          <a:xfrm>
            <a:off x="609599" y="1438184"/>
            <a:ext cx="6347714" cy="4603180"/>
          </a:xfrm>
        </p:spPr>
        <p:txBody>
          <a:bodyPr>
            <a:normAutofit/>
          </a:bodyPr>
          <a:lstStyle/>
          <a:p>
            <a:r>
              <a:rPr dirty="0"/>
              <a:t>Partnership between home and school is key to success</a:t>
            </a:r>
            <a:r>
              <a:rPr lang="en-GB" dirty="0"/>
              <a:t>.</a:t>
            </a:r>
            <a:endParaRPr dirty="0"/>
          </a:p>
          <a:p>
            <a:r>
              <a:rPr dirty="0"/>
              <a:t>Encourage your child to talk about their learning at home</a:t>
            </a:r>
            <a:r>
              <a:rPr lang="en-GB" dirty="0"/>
              <a:t>.</a:t>
            </a:r>
          </a:p>
          <a:p>
            <a:r>
              <a:rPr lang="en-GB" dirty="0"/>
              <a:t>Magna Carta: ALL children who complete the tasks and submit a portfolio of evidence will receive an award at our Annual Prize night</a:t>
            </a:r>
          </a:p>
          <a:p>
            <a:r>
              <a:rPr lang="en-GB" dirty="0">
                <a:hlinkClick r:id="rId2"/>
              </a:rPr>
              <a:t>https://www.runnymedestedwards.co.uk/magna-carta/</a:t>
            </a:r>
            <a:endParaRPr dirty="0"/>
          </a:p>
          <a:p>
            <a:r>
              <a:rPr dirty="0"/>
              <a:t>Support with reading, homework and practising key skills</a:t>
            </a:r>
            <a:r>
              <a:rPr lang="en-GB" dirty="0"/>
              <a:t> but if your child is tired from their full day of learning please do not put pressure on them.</a:t>
            </a:r>
            <a:endParaRPr dirty="0"/>
          </a:p>
          <a:p>
            <a:r>
              <a:rPr dirty="0"/>
              <a:t>Attend school events and celebrations where possible</a:t>
            </a:r>
            <a:r>
              <a:rPr lang="en-GB" dirty="0"/>
              <a:t>.</a:t>
            </a:r>
            <a:endParaRPr dirty="0"/>
          </a:p>
          <a:p>
            <a:r>
              <a:rPr dirty="0"/>
              <a:t>Together, we create the best opportunities for all children</a:t>
            </a:r>
            <a:r>
              <a:rPr lang="en-GB" dirty="0"/>
              <a:t>.</a:t>
            </a:r>
            <a:endParaRPr dirty="0"/>
          </a:p>
        </p:txBody>
      </p:sp>
      <p:pic>
        <p:nvPicPr>
          <p:cNvPr id="4" name="Picture 3">
            <a:extLst>
              <a:ext uri="{FF2B5EF4-FFF2-40B4-BE49-F238E27FC236}">
                <a16:creationId xmlns:a16="http://schemas.microsoft.com/office/drawing/2014/main" id="{EE124029-29B7-4D25-B968-9B0CF26A1A0E}"/>
              </a:ext>
            </a:extLst>
          </p:cNvPr>
          <p:cNvPicPr>
            <a:picLocks noChangeAspect="1"/>
          </p:cNvPicPr>
          <p:nvPr/>
        </p:nvPicPr>
        <p:blipFill>
          <a:blip r:embed="rId3"/>
          <a:stretch>
            <a:fillRect/>
          </a:stretch>
        </p:blipFill>
        <p:spPr>
          <a:xfrm>
            <a:off x="7853777" y="92474"/>
            <a:ext cx="1093658" cy="122142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8B05B-2D37-46C1-8AE8-016A51F8F847}"/>
              </a:ext>
            </a:extLst>
          </p:cNvPr>
          <p:cNvSpPr>
            <a:spLocks noGrp="1"/>
          </p:cNvSpPr>
          <p:nvPr>
            <p:ph type="title"/>
          </p:nvPr>
        </p:nvSpPr>
        <p:spPr>
          <a:xfrm>
            <a:off x="529699" y="194322"/>
            <a:ext cx="6347713" cy="1320800"/>
          </a:xfrm>
        </p:spPr>
        <p:txBody>
          <a:bodyPr/>
          <a:lstStyle/>
          <a:p>
            <a:r>
              <a:rPr lang="en-GB" b="1" u="sng" dirty="0"/>
              <a:t>Lunches</a:t>
            </a:r>
          </a:p>
        </p:txBody>
      </p:sp>
      <p:sp>
        <p:nvSpPr>
          <p:cNvPr id="3" name="Content Placeholder 2">
            <a:extLst>
              <a:ext uri="{FF2B5EF4-FFF2-40B4-BE49-F238E27FC236}">
                <a16:creationId xmlns:a16="http://schemas.microsoft.com/office/drawing/2014/main" id="{3749AC98-C20A-4673-A7FF-97B6A53760E0}"/>
              </a:ext>
            </a:extLst>
          </p:cNvPr>
          <p:cNvSpPr>
            <a:spLocks noGrp="1"/>
          </p:cNvSpPr>
          <p:nvPr>
            <p:ph idx="1"/>
          </p:nvPr>
        </p:nvSpPr>
        <p:spPr>
          <a:xfrm>
            <a:off x="609598" y="1012054"/>
            <a:ext cx="6714479" cy="5397624"/>
          </a:xfrm>
        </p:spPr>
        <p:txBody>
          <a:bodyPr>
            <a:normAutofit fontScale="92500" lnSpcReduction="20000"/>
          </a:bodyPr>
          <a:lstStyle/>
          <a:p>
            <a:r>
              <a:rPr lang="en-GB" dirty="0"/>
              <a:t>Our new catering providers ‘Palmer Howells’ offer a wonderful menu. All meals are prepared fresh on site. We will be offering you a taster menu at Parents Evening to see what is on offer. Please take a look at our school website for more information. </a:t>
            </a:r>
          </a:p>
          <a:p>
            <a:r>
              <a:rPr lang="en-GB" dirty="0"/>
              <a:t>However, we would encourage all parents to choose a hot dinner for their child. It is convenient for you and strict nutritional government guidelines are followed by our catering company. School lunches are ‘free’ under the universal free school meal offer for children in Reception to Year 2. </a:t>
            </a:r>
          </a:p>
          <a:p>
            <a:r>
              <a:rPr lang="en-GB" dirty="0"/>
              <a:t>We ask you to talk to your child about the menu choices and we ask you to ensure your child knows how to use a knife and fork correctly!</a:t>
            </a:r>
          </a:p>
          <a:p>
            <a:r>
              <a:rPr lang="en-GB" dirty="0"/>
              <a:t>For children in Year 3-6 you may opt to stay for a ‘Packed Lunch’ and our packed lunch policy must be followed. This is available on our school website.</a:t>
            </a:r>
          </a:p>
          <a:p>
            <a:r>
              <a:rPr lang="en-GB" dirty="0"/>
              <a:t>Please ensure your Arbor account is in credit. Any debt accrued will result in your child no longer being able to stay for a hot dinner.</a:t>
            </a:r>
          </a:p>
          <a:p>
            <a:r>
              <a:rPr lang="en-GB" dirty="0"/>
              <a:t>We ask all families to check if you are eligible for free school meals. As a school we benefit from additional income from the Government!</a:t>
            </a:r>
          </a:p>
          <a:p>
            <a:endParaRPr lang="en-GB" dirty="0"/>
          </a:p>
        </p:txBody>
      </p:sp>
      <p:pic>
        <p:nvPicPr>
          <p:cNvPr id="4" name="Picture 3">
            <a:extLst>
              <a:ext uri="{FF2B5EF4-FFF2-40B4-BE49-F238E27FC236}">
                <a16:creationId xmlns:a16="http://schemas.microsoft.com/office/drawing/2014/main" id="{781E310E-9286-4FDF-9F54-81679587F377}"/>
              </a:ext>
            </a:extLst>
          </p:cNvPr>
          <p:cNvPicPr>
            <a:picLocks noChangeAspect="1"/>
          </p:cNvPicPr>
          <p:nvPr/>
        </p:nvPicPr>
        <p:blipFill>
          <a:blip r:embed="rId2"/>
          <a:stretch>
            <a:fillRect/>
          </a:stretch>
        </p:blipFill>
        <p:spPr>
          <a:xfrm>
            <a:off x="7853777" y="92474"/>
            <a:ext cx="1093658" cy="1221422"/>
          </a:xfrm>
          <a:prstGeom prst="rect">
            <a:avLst/>
          </a:prstGeom>
        </p:spPr>
      </p:pic>
    </p:spTree>
    <p:extLst>
      <p:ext uri="{BB962C8B-B14F-4D97-AF65-F5344CB8AC3E}">
        <p14:creationId xmlns:p14="http://schemas.microsoft.com/office/powerpoint/2010/main" val="3355718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144" y="156237"/>
            <a:ext cx="7332955" cy="1320800"/>
          </a:xfrm>
        </p:spPr>
        <p:txBody>
          <a:bodyPr/>
          <a:lstStyle/>
          <a:p>
            <a:pPr algn="ctr"/>
            <a:r>
              <a:rPr b="1" u="sng" dirty="0"/>
              <a:t>Sports Teams and Representation</a:t>
            </a:r>
          </a:p>
        </p:txBody>
      </p:sp>
      <p:sp>
        <p:nvSpPr>
          <p:cNvPr id="3" name="Content Placeholder 2"/>
          <p:cNvSpPr>
            <a:spLocks noGrp="1"/>
          </p:cNvSpPr>
          <p:nvPr>
            <p:ph idx="1"/>
          </p:nvPr>
        </p:nvSpPr>
        <p:spPr>
          <a:xfrm>
            <a:off x="372772" y="1166291"/>
            <a:ext cx="6835896" cy="5332163"/>
          </a:xfrm>
        </p:spPr>
        <p:txBody>
          <a:bodyPr>
            <a:normAutofit/>
          </a:bodyPr>
          <a:lstStyle/>
          <a:p>
            <a:r>
              <a:rPr dirty="0"/>
              <a:t>Selection for competitive sports teams is based on ability</a:t>
            </a:r>
            <a:r>
              <a:rPr lang="en-GB" dirty="0"/>
              <a:t> – we want the best team on the day just as much as all the other schools do who enter these events.</a:t>
            </a:r>
          </a:p>
          <a:p>
            <a:r>
              <a:rPr lang="en-GB" dirty="0"/>
              <a:t>We also enter a number of non-competitive events.</a:t>
            </a:r>
            <a:endParaRPr dirty="0"/>
          </a:p>
          <a:p>
            <a:r>
              <a:rPr dirty="0"/>
              <a:t>All children will have the chance to represent Runnymede in some capacity</a:t>
            </a:r>
            <a:r>
              <a:rPr lang="en-GB" dirty="0"/>
              <a:t> over the years they are with us, whether this is at an external event or something hosted here at Runnymede.</a:t>
            </a:r>
            <a:endParaRPr dirty="0"/>
          </a:p>
          <a:p>
            <a:r>
              <a:rPr dirty="0"/>
              <a:t>Team spirit, resilience and fair play are at the heart of our ethos</a:t>
            </a:r>
            <a:r>
              <a:rPr lang="en-GB" dirty="0"/>
              <a:t>.</a:t>
            </a:r>
          </a:p>
          <a:p>
            <a:r>
              <a:rPr lang="en-GB" dirty="0"/>
              <a:t>Representation of our school is made hand in hand with behaviour and effort within class.</a:t>
            </a:r>
          </a:p>
          <a:p>
            <a:r>
              <a:rPr lang="en-GB" dirty="0"/>
              <a:t>The Headteacher has the final decision as to who represents the school. All decisions are final.</a:t>
            </a:r>
            <a:endParaRPr dirty="0"/>
          </a:p>
          <a:p>
            <a:r>
              <a:rPr dirty="0"/>
              <a:t>We celebrate every achievement, big or small</a:t>
            </a:r>
            <a:r>
              <a:rPr lang="en-GB" dirty="0"/>
              <a:t>!</a:t>
            </a:r>
            <a:endParaRPr dirty="0"/>
          </a:p>
        </p:txBody>
      </p:sp>
      <p:pic>
        <p:nvPicPr>
          <p:cNvPr id="4" name="Picture 3">
            <a:extLst>
              <a:ext uri="{FF2B5EF4-FFF2-40B4-BE49-F238E27FC236}">
                <a16:creationId xmlns:a16="http://schemas.microsoft.com/office/drawing/2014/main" id="{5615E313-1D3D-4619-853D-218E2B843198}"/>
              </a:ext>
            </a:extLst>
          </p:cNvPr>
          <p:cNvPicPr>
            <a:picLocks noChangeAspect="1"/>
          </p:cNvPicPr>
          <p:nvPr/>
        </p:nvPicPr>
        <p:blipFill>
          <a:blip r:embed="rId2"/>
          <a:stretch>
            <a:fillRect/>
          </a:stretch>
        </p:blipFill>
        <p:spPr>
          <a:xfrm>
            <a:off x="7853777" y="92474"/>
            <a:ext cx="1093658" cy="122142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36738"/>
            <a:ext cx="6347713" cy="1320800"/>
          </a:xfrm>
        </p:spPr>
        <p:txBody>
          <a:bodyPr/>
          <a:lstStyle/>
          <a:p>
            <a:r>
              <a:rPr b="1" u="sng" dirty="0"/>
              <a:t>Find Out More</a:t>
            </a:r>
          </a:p>
        </p:txBody>
      </p:sp>
      <p:sp>
        <p:nvSpPr>
          <p:cNvPr id="3" name="Content Placeholder 2"/>
          <p:cNvSpPr>
            <a:spLocks noGrp="1"/>
          </p:cNvSpPr>
          <p:nvPr>
            <p:ph idx="1"/>
          </p:nvPr>
        </p:nvSpPr>
        <p:spPr>
          <a:xfrm>
            <a:off x="609598" y="929813"/>
            <a:ext cx="6347714" cy="3880773"/>
          </a:xfrm>
        </p:spPr>
        <p:txBody>
          <a:bodyPr/>
          <a:lstStyle/>
          <a:p>
            <a:r>
              <a:rPr dirty="0"/>
              <a:t>Visit our school website for more information:</a:t>
            </a:r>
          </a:p>
          <a:p>
            <a:r>
              <a:rPr u="sng" dirty="0">
                <a:solidFill>
                  <a:srgbClr val="0000FF"/>
                </a:solidFill>
                <a:hlinkClick r:id="rId2">
                  <a:extLst>
                    <a:ext uri="{A12FA001-AC4F-418D-AE19-62706E023703}">
                      <ahyp:hlinkClr xmlns:ahyp="http://schemas.microsoft.com/office/drawing/2018/hyperlinkcolor" val="tx"/>
                    </a:ext>
                  </a:extLst>
                </a:hlinkClick>
              </a:rPr>
              <a:t>www.runnymedestedwards.co.uk</a:t>
            </a:r>
            <a:endParaRPr lang="en-GB" u="sng" dirty="0">
              <a:solidFill>
                <a:srgbClr val="0000FF"/>
              </a:solidFill>
              <a:hlinkClick r:id="rId2">
                <a:extLst>
                  <a:ext uri="{A12FA001-AC4F-418D-AE19-62706E023703}">
                    <ahyp:hlinkClr xmlns:ahyp="http://schemas.microsoft.com/office/drawing/2018/hyperlinkcolor" val="tx"/>
                  </a:ext>
                </a:extLst>
              </a:hlinkClick>
            </a:endParaRPr>
          </a:p>
          <a:p>
            <a:endParaRPr lang="en-GB" u="sng" dirty="0">
              <a:solidFill>
                <a:srgbClr val="0000FF"/>
              </a:solidFill>
              <a:hlinkClick r:id="rId2">
                <a:extLst>
                  <a:ext uri="{A12FA001-AC4F-418D-AE19-62706E023703}">
                    <ahyp:hlinkClr xmlns:ahyp="http://schemas.microsoft.com/office/drawing/2018/hyperlinkcolor" val="tx"/>
                  </a:ext>
                </a:extLst>
              </a:hlinkClick>
            </a:endParaRPr>
          </a:p>
          <a:p>
            <a:pPr algn="ctr"/>
            <a:r>
              <a:rPr lang="en-GB" dirty="0">
                <a:solidFill>
                  <a:schemeClr val="tx1"/>
                </a:solidFill>
                <a:hlinkClick r:id="rId2">
                  <a:extLst>
                    <a:ext uri="{A12FA001-AC4F-418D-AE19-62706E023703}">
                      <ahyp:hlinkClr xmlns:ahyp="http://schemas.microsoft.com/office/drawing/2018/hyperlinkcolor" val="tx"/>
                    </a:ext>
                  </a:extLst>
                </a:hlinkClick>
              </a:rPr>
              <a:t>Thank you for coming!</a:t>
            </a:r>
          </a:p>
          <a:p>
            <a:endParaRPr lang="en-GB" u="sng" dirty="0">
              <a:solidFill>
                <a:srgbClr val="0000FF"/>
              </a:solidFill>
              <a:hlinkClick r:id="rId2">
                <a:extLst>
                  <a:ext uri="{A12FA001-AC4F-418D-AE19-62706E023703}">
                    <ahyp:hlinkClr xmlns:ahyp="http://schemas.microsoft.com/office/drawing/2018/hyperlinkcolor" val="tx"/>
                  </a:ext>
                </a:extLst>
              </a:hlinkClick>
            </a:endParaRPr>
          </a:p>
          <a:p>
            <a:endParaRPr u="sng" dirty="0">
              <a:solidFill>
                <a:srgbClr val="0000FF"/>
              </a:solidFill>
              <a:hlinkClick r:id="rId2">
                <a:extLst>
                  <a:ext uri="{A12FA001-AC4F-418D-AE19-62706E023703}">
                    <ahyp:hlinkClr xmlns:ahyp="http://schemas.microsoft.com/office/drawing/2018/hyperlinkcolor" val="tx"/>
                  </a:ext>
                </a:extLst>
              </a:hlinkClick>
            </a:endParaRPr>
          </a:p>
        </p:txBody>
      </p:sp>
      <p:pic>
        <p:nvPicPr>
          <p:cNvPr id="4" name="Picture 3">
            <a:extLst>
              <a:ext uri="{FF2B5EF4-FFF2-40B4-BE49-F238E27FC236}">
                <a16:creationId xmlns:a16="http://schemas.microsoft.com/office/drawing/2014/main" id="{1A1C58D2-5059-423F-B07D-5BA082378B03}"/>
              </a:ext>
            </a:extLst>
          </p:cNvPr>
          <p:cNvPicPr>
            <a:picLocks noChangeAspect="1"/>
          </p:cNvPicPr>
          <p:nvPr/>
        </p:nvPicPr>
        <p:blipFill>
          <a:blip r:embed="rId3"/>
          <a:stretch>
            <a:fillRect/>
          </a:stretch>
        </p:blipFill>
        <p:spPr>
          <a:xfrm>
            <a:off x="2385874" y="2667368"/>
            <a:ext cx="3988294" cy="3988294"/>
          </a:xfrm>
          <a:prstGeom prst="rect">
            <a:avLst/>
          </a:prstGeom>
        </p:spPr>
      </p:pic>
      <p:pic>
        <p:nvPicPr>
          <p:cNvPr id="5" name="Picture 4">
            <a:extLst>
              <a:ext uri="{FF2B5EF4-FFF2-40B4-BE49-F238E27FC236}">
                <a16:creationId xmlns:a16="http://schemas.microsoft.com/office/drawing/2014/main" id="{115B9E6E-6EBA-4EEA-BFA7-9E6B836E054B}"/>
              </a:ext>
            </a:extLst>
          </p:cNvPr>
          <p:cNvPicPr>
            <a:picLocks noChangeAspect="1"/>
          </p:cNvPicPr>
          <p:nvPr/>
        </p:nvPicPr>
        <p:blipFill>
          <a:blip r:embed="rId4"/>
          <a:stretch>
            <a:fillRect/>
          </a:stretch>
        </p:blipFill>
        <p:spPr>
          <a:xfrm>
            <a:off x="7853777" y="92474"/>
            <a:ext cx="1093658" cy="1221422"/>
          </a:xfrm>
          <a:prstGeom prst="rect">
            <a:avLst/>
          </a:prstGeom>
        </p:spPr>
      </p:pic>
    </p:spTree>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3111</TotalTime>
  <Words>1380</Words>
  <Application>Microsoft Office PowerPoint</Application>
  <PresentationFormat>On-screen Show (4:3)</PresentationFormat>
  <Paragraphs>85</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Trebuchet MS</vt:lpstr>
      <vt:lpstr>Wingdings 3</vt:lpstr>
      <vt:lpstr>Facet</vt:lpstr>
      <vt:lpstr>Meet the Teacher Presentation</vt:lpstr>
      <vt:lpstr>A bit about us</vt:lpstr>
      <vt:lpstr>Day-to-Day Running of the School</vt:lpstr>
      <vt:lpstr>Communication</vt:lpstr>
      <vt:lpstr>Learning overviews </vt:lpstr>
      <vt:lpstr>Learning overviews </vt:lpstr>
      <vt:lpstr>Learning overviews </vt:lpstr>
      <vt:lpstr>Curriculum Expectations</vt:lpstr>
      <vt:lpstr>Homework</vt:lpstr>
      <vt:lpstr>Working Together</vt:lpstr>
      <vt:lpstr>Lunches</vt:lpstr>
      <vt:lpstr>Sports Teams and Representation</vt:lpstr>
      <vt:lpstr>Find Out More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Evening</dc:title>
  <dc:subject/>
  <dc:creator>Kate Peaston</dc:creator>
  <cp:keywords/>
  <dc:description>generated using python-pptx</dc:description>
  <cp:lastModifiedBy>Teacher</cp:lastModifiedBy>
  <cp:revision>23</cp:revision>
  <dcterms:created xsi:type="dcterms:W3CDTF">2013-01-27T09:14:16Z</dcterms:created>
  <dcterms:modified xsi:type="dcterms:W3CDTF">2025-09-30T14:36:56Z</dcterms:modified>
  <cp:category/>
</cp:coreProperties>
</file>